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1" r:id="rId3"/>
    <p:sldId id="265" r:id="rId4"/>
    <p:sldId id="276" r:id="rId5"/>
    <p:sldId id="257" r:id="rId6"/>
    <p:sldId id="260" r:id="rId7"/>
    <p:sldId id="272" r:id="rId8"/>
    <p:sldId id="278" r:id="rId9"/>
    <p:sldId id="280" r:id="rId10"/>
    <p:sldId id="281" r:id="rId11"/>
    <p:sldId id="259" r:id="rId12"/>
    <p:sldId id="282" r:id="rId13"/>
    <p:sldId id="266"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B37"/>
    <a:srgbClr val="7BA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535" autoAdjust="0"/>
  </p:normalViewPr>
  <p:slideViewPr>
    <p:cSldViewPr snapToGrid="0">
      <p:cViewPr varScale="1">
        <p:scale>
          <a:sx n="48" d="100"/>
          <a:sy n="48" d="100"/>
        </p:scale>
        <p:origin x="174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E87F5-1019-4C86-8693-33528A756356}"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0CACC-156C-4288-B804-3A70589244DB}" type="slidenum">
              <a:rPr lang="en-US" smtClean="0"/>
              <a:t>‹#›</a:t>
            </a:fld>
            <a:endParaRPr lang="en-US"/>
          </a:p>
        </p:txBody>
      </p:sp>
    </p:spTree>
    <p:extLst>
      <p:ext uri="{BB962C8B-B14F-4D97-AF65-F5344CB8AC3E}">
        <p14:creationId xmlns:p14="http://schemas.microsoft.com/office/powerpoint/2010/main" val="97011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Energy Efficient, Healthy Buildings of the future, today?</a:t>
            </a:r>
          </a:p>
        </p:txBody>
      </p:sp>
      <p:sp>
        <p:nvSpPr>
          <p:cNvPr id="4" name="Slide Number Placeholder 3"/>
          <p:cNvSpPr>
            <a:spLocks noGrp="1"/>
          </p:cNvSpPr>
          <p:nvPr>
            <p:ph type="sldNum" sz="quarter" idx="5"/>
          </p:nvPr>
        </p:nvSpPr>
        <p:spPr/>
        <p:txBody>
          <a:bodyPr/>
          <a:lstStyle/>
          <a:p>
            <a:fld id="{B3A0CACC-156C-4288-B804-3A70589244DB}" type="slidenum">
              <a:rPr lang="en-US" smtClean="0"/>
              <a:t>1</a:t>
            </a:fld>
            <a:endParaRPr lang="en-US"/>
          </a:p>
        </p:txBody>
      </p:sp>
    </p:spTree>
    <p:extLst>
      <p:ext uri="{BB962C8B-B14F-4D97-AF65-F5344CB8AC3E}">
        <p14:creationId xmlns:p14="http://schemas.microsoft.com/office/powerpoint/2010/main" val="264074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In our second case study, with a building of similar size, due to being able to tie in to both the ventilation and temperature controls, this company saw even MORE energy savings, and still enoyed dramatic health and wellbeing improvements, including total elimination of severe CO2 impacts, and heavy reductions in other areas. This company was able to drop their winter energy costs by 45% at the same time, and recovered their investment in just 2 months. </a:t>
            </a:r>
          </a:p>
        </p:txBody>
      </p:sp>
      <p:sp>
        <p:nvSpPr>
          <p:cNvPr id="4" name="Slide Number Placeholder 3"/>
          <p:cNvSpPr>
            <a:spLocks noGrp="1"/>
          </p:cNvSpPr>
          <p:nvPr>
            <p:ph type="sldNum" sz="quarter" idx="5"/>
          </p:nvPr>
        </p:nvSpPr>
        <p:spPr/>
        <p:txBody>
          <a:bodyPr/>
          <a:lstStyle/>
          <a:p>
            <a:fld id="{B3A0CACC-156C-4288-B804-3A70589244DB}" type="slidenum">
              <a:rPr lang="en-US" smtClean="0"/>
              <a:t>10</a:t>
            </a:fld>
            <a:endParaRPr lang="en-US"/>
          </a:p>
        </p:txBody>
      </p:sp>
    </p:spTree>
    <p:extLst>
      <p:ext uri="{BB962C8B-B14F-4D97-AF65-F5344CB8AC3E}">
        <p14:creationId xmlns:p14="http://schemas.microsoft.com/office/powerpoint/2010/main" val="88658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A0CACC-156C-4288-B804-3A70589244DB}" type="slidenum">
              <a:rPr lang="en-US" smtClean="0"/>
              <a:t>11</a:t>
            </a:fld>
            <a:endParaRPr lang="en-US"/>
          </a:p>
        </p:txBody>
      </p:sp>
    </p:spTree>
    <p:extLst>
      <p:ext uri="{BB962C8B-B14F-4D97-AF65-F5344CB8AC3E}">
        <p14:creationId xmlns:p14="http://schemas.microsoft.com/office/powerpoint/2010/main" val="395034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A0CACC-156C-4288-B804-3A70589244DB}" type="slidenum">
              <a:rPr lang="en-US" smtClean="0"/>
              <a:t>12</a:t>
            </a:fld>
            <a:endParaRPr lang="en-US"/>
          </a:p>
        </p:txBody>
      </p:sp>
    </p:spTree>
    <p:extLst>
      <p:ext uri="{BB962C8B-B14F-4D97-AF65-F5344CB8AC3E}">
        <p14:creationId xmlns:p14="http://schemas.microsoft.com/office/powerpoint/2010/main" val="41030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 line that I know you’ve heard a million times: Covid was a huge disruption. The move to remote learning was a massive undertaking, providing kids with laptops, trying to maintain quality of education, etc. And then we brought all the kids back, which had its own challenges. But it was also a wake-up call for poor Indoor Air Quality, both pre and post-covid.</a:t>
            </a:r>
          </a:p>
          <a:p>
            <a:endParaRPr lang="en-US"/>
          </a:p>
          <a:p>
            <a:r>
              <a:rPr lang="en-US"/>
              <a:t>For schools, poor IAQ has direct academic and financial ramifications (test scores, absenteeism). For other industries, the ramifications are reduced productivity, low morale, and of course absenteeism, also. The government stepped in with ESSER funding, and there are grants and other funding sources out there, so schools in particular have been well equipped to invest in things like upgraded filters, purifiers, and other solutions to mitigate poor air quality. Meanwhile, energy-reduction targets seem at odds with adding more, more, more. Better filters make HVAC units work harder. Purifiers use electricity. And the cost of energy rises.</a:t>
            </a:r>
          </a:p>
        </p:txBody>
      </p:sp>
      <p:sp>
        <p:nvSpPr>
          <p:cNvPr id="4" name="Slide Number Placeholder 3"/>
          <p:cNvSpPr>
            <a:spLocks noGrp="1"/>
          </p:cNvSpPr>
          <p:nvPr>
            <p:ph type="sldNum" sz="quarter" idx="5"/>
          </p:nvPr>
        </p:nvSpPr>
        <p:spPr/>
        <p:txBody>
          <a:bodyPr/>
          <a:lstStyle/>
          <a:p>
            <a:fld id="{B3A0CACC-156C-4288-B804-3A70589244DB}" type="slidenum">
              <a:rPr lang="en-US" smtClean="0"/>
              <a:t>2</a:t>
            </a:fld>
            <a:endParaRPr lang="en-US"/>
          </a:p>
        </p:txBody>
      </p:sp>
    </p:spTree>
    <p:extLst>
      <p:ext uri="{BB962C8B-B14F-4D97-AF65-F5344CB8AC3E}">
        <p14:creationId xmlns:p14="http://schemas.microsoft.com/office/powerpoint/2010/main" val="167999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2020-2021 academic year, ESSER spending on physical health and safety accounted for 16.7% of all subgrant expenditures in that reporting period, with Local Education Authorities reporting nearly $2.4 billion in ESSER funds spent on physical health and safety and an additional $18.5 billion planned for this purpose. This category includes COVID mitigation measures, along with longer-term strategies such as upgrading school air quality and ventilation. </a:t>
            </a:r>
          </a:p>
          <a:p>
            <a:endParaRPr lang="en-US"/>
          </a:p>
          <a:p>
            <a:r>
              <a:rPr lang="en-US"/>
              <a:t>For 2023, an analysis of spending plans found that LEAs planned $9.7 billion of expenditures on HVAC improvements to improve indoor air quality, and an additional nearly $5 billion on repairs to facilities to prevent illness. </a:t>
            </a:r>
          </a:p>
          <a:p>
            <a:endParaRPr lang="en-US"/>
          </a:p>
          <a:p>
            <a:r>
              <a:rPr lang="en-US"/>
              <a:t>There’s an old joke about government spending – a billion here, a billion there, pretty soon you’re talking about real money!</a:t>
            </a:r>
          </a:p>
          <a:p>
            <a:endParaRPr lang="en-US"/>
          </a:p>
          <a:p>
            <a:endParaRPr lang="en-US"/>
          </a:p>
        </p:txBody>
      </p:sp>
      <p:sp>
        <p:nvSpPr>
          <p:cNvPr id="4" name="Slide Number Placeholder 3"/>
          <p:cNvSpPr>
            <a:spLocks noGrp="1"/>
          </p:cNvSpPr>
          <p:nvPr>
            <p:ph type="sldNum" sz="quarter" idx="5"/>
          </p:nvPr>
        </p:nvSpPr>
        <p:spPr/>
        <p:txBody>
          <a:bodyPr/>
          <a:lstStyle/>
          <a:p>
            <a:fld id="{B3A0CACC-156C-4288-B804-3A70589244DB}" type="slidenum">
              <a:rPr lang="en-US" smtClean="0"/>
              <a:t>3</a:t>
            </a:fld>
            <a:endParaRPr lang="en-US"/>
          </a:p>
        </p:txBody>
      </p:sp>
    </p:spTree>
    <p:extLst>
      <p:ext uri="{BB962C8B-B14F-4D97-AF65-F5344CB8AC3E}">
        <p14:creationId xmlns:p14="http://schemas.microsoft.com/office/powerpoint/2010/main" val="203047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So, you’ve spent all this money on filters, purifiers, and whatnot. What do you have to show for it? Does your solution work? More importantly, can you demonstrate that it works?</a:t>
            </a:r>
          </a:p>
          <a:p>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COVID put a spotlight on the need to stay safe but also to improve the health of buildings for the future. How do we utilize this money in a way that actually improves health, increases attendance and performance, is demonstrably effective to the public, and does not drain extra energy?</a:t>
            </a:r>
          </a:p>
          <a:p>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The solution is a healthy building transformation.</a:t>
            </a:r>
            <a:endParaRPr lang="en-US"/>
          </a:p>
        </p:txBody>
      </p:sp>
      <p:sp>
        <p:nvSpPr>
          <p:cNvPr id="4" name="Slide Number Placeholder 3"/>
          <p:cNvSpPr>
            <a:spLocks noGrp="1"/>
          </p:cNvSpPr>
          <p:nvPr>
            <p:ph type="sldNum" sz="quarter" idx="5"/>
          </p:nvPr>
        </p:nvSpPr>
        <p:spPr/>
        <p:txBody>
          <a:bodyPr/>
          <a:lstStyle/>
          <a:p>
            <a:fld id="{B3A0CACC-156C-4288-B804-3A70589244DB}" type="slidenum">
              <a:rPr lang="en-US" smtClean="0"/>
              <a:t>4</a:t>
            </a:fld>
            <a:endParaRPr lang="en-US"/>
          </a:p>
        </p:txBody>
      </p:sp>
    </p:spTree>
    <p:extLst>
      <p:ext uri="{BB962C8B-B14F-4D97-AF65-F5344CB8AC3E}">
        <p14:creationId xmlns:p14="http://schemas.microsoft.com/office/powerpoint/2010/main" val="225598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That quote is by Jamie Hailstone, of Forbes magazine. </a:t>
            </a:r>
          </a:p>
          <a:p>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When you go to a restaurant, you see the health code rating, usually posted right there on the door. And if that rating isn’t what it should be, most of us are going to think twice about going in. We think that same mentality should apply to businesses and schools when it comes to air quality; a health rating for your building’s air and surfaces. We think it’s very necessary. Aside from the obvious risks of airborne transmission of diseases like COVID, RSV, the flu, </a:t>
            </a:r>
            <a:r>
              <a:rPr lang="en-US" sz="2800"/>
              <a:t>poor air quality in indoor environments affects both concentration and productivity levels.</a:t>
            </a:r>
            <a:endParaRPr lang="en-US" sz="2800" b="0" i="0" u="none" strike="noStrike">
              <a:solidFill>
                <a:srgbClr val="000000"/>
              </a:solidFill>
              <a:effectLst/>
              <a:latin typeface="Arial" panose="020B0604020202020204" pitchFamily="34" charset="0"/>
            </a:endParaRPr>
          </a:p>
          <a:p>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Fortunately, creating buildings that are both safe and energy efficient at the same time is attainable. Enter: the Healthy Buildings movement. </a:t>
            </a:r>
          </a:p>
          <a:p>
            <a:endParaRPr lang="en-US" sz="1800" b="0" i="0" u="none" strike="noStrike">
              <a:solidFill>
                <a:srgbClr val="000000"/>
              </a:solidFill>
              <a:effectLst/>
              <a:latin typeface="Arial" panose="020B0604020202020204" pitchFamily="34" charset="0"/>
            </a:endParaRPr>
          </a:p>
          <a:p>
            <a:r>
              <a:rPr lang="en-US" sz="2800" b="0" i="0" u="none" strike="noStrike">
                <a:solidFill>
                  <a:srgbClr val="000000"/>
                </a:solidFill>
                <a:effectLst/>
                <a:latin typeface="Arial" panose="020B0604020202020204" pitchFamily="34" charset="0"/>
              </a:rPr>
              <a:t>Are any of y’all familiar with Dr Joseph Allen? He’s an associate professor and the director of the Healthy Buildings Program at Harvard University, and he’s one of the leading proponents of the Healthy Buildings movement. He’s written books on the subject and is a frequent keynote speaker at conferences that focus on indoor air quality – in fact, this past October he organized and curated the first-ever White House Indoor Air Quality Summit. </a:t>
            </a:r>
            <a:r>
              <a:rPr lang="en-US" sz="2800">
                <a:solidFill>
                  <a:srgbClr val="FF0000"/>
                </a:solidFill>
              </a:rPr>
              <a:t>He says </a:t>
            </a:r>
            <a:r>
              <a:rPr lang="en-US" sz="4000"/>
              <a:t>so much of how we operate and design our buildings determines our health, and </a:t>
            </a:r>
            <a:r>
              <a:rPr lang="en-US" sz="2800">
                <a:solidFill>
                  <a:srgbClr val="FF0000"/>
                </a:solidFill>
              </a:rPr>
              <a:t>there is a growing realization that “we need to up the ante on indoor air quality” and that it cannot be done in a way that drains energy.</a:t>
            </a:r>
            <a:endParaRPr lang="en-US" sz="2800" b="0" i="0" u="none" strike="noStrike">
              <a:solidFill>
                <a:srgbClr val="000000"/>
              </a:solidFill>
              <a:effectLst/>
              <a:latin typeface="Arial" panose="020B0604020202020204" pitchFamily="34" charset="0"/>
            </a:endParaRPr>
          </a:p>
          <a:p>
            <a:endParaRPr lang="en-US" sz="1800" b="0" i="0" u="none" strike="noStrike">
              <a:solidFill>
                <a:srgbClr val="000000"/>
              </a:solidFill>
              <a:effectLst/>
              <a:latin typeface="Arial" panose="020B0604020202020204" pitchFamily="34" charset="0"/>
            </a:endParaRPr>
          </a:p>
          <a:p>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3A0CACC-156C-4288-B804-3A70589244DB}" type="slidenum">
              <a:rPr lang="en-US" smtClean="0"/>
              <a:t>5</a:t>
            </a:fld>
            <a:endParaRPr lang="en-US"/>
          </a:p>
        </p:txBody>
      </p:sp>
    </p:spTree>
    <p:extLst>
      <p:ext uri="{BB962C8B-B14F-4D97-AF65-F5344CB8AC3E}">
        <p14:creationId xmlns:p14="http://schemas.microsoft.com/office/powerpoint/2010/main" val="353804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t>There are so many studies out there that are now demonstrating multiple benefits of better air quality in schools. By reducing instances of respiratory illness, on the academic side, we see impacts on math scores, we see impacts on reading comprehension, we see impacts on concentration, we see reductions in asthma attacks, we see fewer missed school days. </a:t>
            </a:r>
          </a:p>
          <a:p>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By creating a healthy building, you also are able to show accountability to your districts that you’re achieving these tangible results, that the funding your department is getting is being used properly and effectively. And it makes it more likely that you’ll maintain your level of funding going forward – especially, as we’re going to talk about here shortly, if you’re able to do all this while at the same time lowering the energy costs for your district.</a:t>
            </a:r>
          </a:p>
          <a:p>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Another thing to consider, especially if you’re working in the private sector – say, you’re a company or developer planning a new building and you’re not considering things like this, or you’re unwilling to retrofit your existing buildings, you might very well find it harder to attract capital, or tenants, or talent if you don’t consider building health. Because awareness is only going to increase, and it will become more and more of a factor in these decisions.</a:t>
            </a:r>
            <a:endParaRPr lang="en-US"/>
          </a:p>
        </p:txBody>
      </p:sp>
      <p:sp>
        <p:nvSpPr>
          <p:cNvPr id="4" name="Slide Number Placeholder 3"/>
          <p:cNvSpPr>
            <a:spLocks noGrp="1"/>
          </p:cNvSpPr>
          <p:nvPr>
            <p:ph type="sldNum" sz="quarter" idx="5"/>
          </p:nvPr>
        </p:nvSpPr>
        <p:spPr/>
        <p:txBody>
          <a:bodyPr/>
          <a:lstStyle/>
          <a:p>
            <a:fld id="{B3A0CACC-156C-4288-B804-3A70589244DB}" type="slidenum">
              <a:rPr lang="en-US" smtClean="0"/>
              <a:t>6</a:t>
            </a:fld>
            <a:endParaRPr lang="en-US"/>
          </a:p>
        </p:txBody>
      </p:sp>
    </p:spTree>
    <p:extLst>
      <p:ext uri="{BB962C8B-B14F-4D97-AF65-F5344CB8AC3E}">
        <p14:creationId xmlns:p14="http://schemas.microsoft.com/office/powerpoint/2010/main" val="377366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it take to have a healthy building? Well, there are multiple ways to approach this, from </a:t>
            </a:r>
            <a:r>
              <a:rPr lang="en-US" sz="1800" b="0" i="0" u="none" strike="noStrike">
                <a:solidFill>
                  <a:srgbClr val="000000"/>
                </a:solidFill>
                <a:effectLst/>
                <a:latin typeface="Arial" panose="020B0604020202020204" pitchFamily="34" charset="0"/>
              </a:rPr>
              <a:t>Passive methods (like installing filters), Semi-Active methods (augmenting those filters with air purifiers), and Active methods  (monitoring and managing the air in your building spaces). We’re going to focus on the Active approach, which can be broken down into three categories: Monitor, Manage, and Message.</a:t>
            </a:r>
            <a:endParaRPr lang="en-US"/>
          </a:p>
          <a:p>
            <a:endParaRPr lang="en-US"/>
          </a:p>
          <a:p>
            <a:r>
              <a:rPr lang="en-US"/>
              <a:t>MONITOR</a:t>
            </a:r>
          </a:p>
          <a:p>
            <a:r>
              <a:rPr lang="en-US"/>
              <a:t>Step 1 is knowing. It all starts with having some way of monitoring the air quality. There are many good monitors out there, choose the best one for you. You may even have some in place already. But proper and efficient action CANNOT happen without monitoring.</a:t>
            </a:r>
          </a:p>
          <a:p>
            <a:endParaRPr lang="en-US"/>
          </a:p>
          <a:p>
            <a:r>
              <a:rPr lang="en-US"/>
              <a:t>MANAGE</a:t>
            </a:r>
          </a:p>
          <a:p>
            <a:r>
              <a:rPr lang="en-US" sz="1200"/>
              <a:t>What’s important to an active solution is what you do with that data once you have it. Some obvious examples:</a:t>
            </a:r>
            <a:endParaRPr lang="en-US"/>
          </a:p>
          <a:p>
            <a:r>
              <a:rPr lang="en-US" sz="1800" b="0" i="0" u="none" strike="noStrike">
                <a:solidFill>
                  <a:srgbClr val="000000"/>
                </a:solidFill>
                <a:effectLst/>
                <a:latin typeface="Arial" panose="020B0604020202020204" pitchFamily="34" charset="0"/>
              </a:rPr>
              <a:t>-Tune-up your building (leak repairs, general maintenance, cleaning)</a:t>
            </a:r>
          </a:p>
          <a:p>
            <a:r>
              <a:rPr lang="en-US" sz="1800" b="0" i="0" u="none" strike="noStrike">
                <a:solidFill>
                  <a:srgbClr val="000000"/>
                </a:solidFill>
                <a:effectLst/>
                <a:latin typeface="Arial" panose="020B0604020202020204" pitchFamily="34" charset="0"/>
              </a:rPr>
              <a:t>-Maximize outdoor air</a:t>
            </a:r>
          </a:p>
          <a:p>
            <a:r>
              <a:rPr lang="en-US" sz="1800" b="0" i="0" u="none" strike="noStrike">
                <a:solidFill>
                  <a:srgbClr val="000000"/>
                </a:solidFill>
                <a:effectLst/>
                <a:latin typeface="Arial" panose="020B0604020202020204" pitchFamily="34" charset="0"/>
              </a:rPr>
              <a:t>-Upgrade Filters</a:t>
            </a:r>
          </a:p>
          <a:p>
            <a:r>
              <a:rPr lang="en-US" sz="1800" b="0" i="0" u="none" strike="noStrike">
                <a:solidFill>
                  <a:srgbClr val="000000"/>
                </a:solidFill>
                <a:effectLst/>
                <a:latin typeface="Arial" panose="020B0604020202020204" pitchFamily="34" charset="0"/>
              </a:rPr>
              <a:t>-Switch to more energy efficient systems</a:t>
            </a:r>
          </a:p>
          <a:p>
            <a:r>
              <a:rPr lang="en-US" sz="1800" b="0" i="0" u="none" strike="noStrike">
                <a:solidFill>
                  <a:srgbClr val="000000"/>
                </a:solidFill>
                <a:effectLst/>
                <a:latin typeface="Arial" panose="020B0604020202020204" pitchFamily="34" charset="0"/>
              </a:rPr>
              <a:t>But what if you could take that data and turn it into an action plan that directly benefits students and staff while reducing energy usage? By that, I mean automated workflows running in the background that direct energy for improved ventilation or purification only where and when it’s needed. If you’re able to collect all this data in real time, and tie those workflows into your building management system, you could significantly lower your energy costs, and I’ve got a couple of case studies that will illustrate that in a minute. </a:t>
            </a:r>
          </a:p>
          <a:p>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MESSAGE</a:t>
            </a:r>
          </a:p>
          <a:p>
            <a:r>
              <a:rPr lang="en-US" sz="1800" b="0" i="0" u="none" strike="noStrike">
                <a:solidFill>
                  <a:srgbClr val="000000"/>
                </a:solidFill>
                <a:effectLst/>
                <a:latin typeface="Arial" panose="020B0604020202020204" pitchFamily="34" charset="0"/>
              </a:rPr>
              <a:t>You’ve spent all this money, whether it’s from ESSER funding, or whatever, to implement changes that hopefully have had an impact on air quality. It’s important to make those positive results known. </a:t>
            </a:r>
            <a:r>
              <a:rPr lang="en-US" sz="1800"/>
              <a:t>I mentioned before how restaurants depend on customers knowing their places are safe and healthy. You folks in the private sector, wouldn’t it be beneficial to be able to convey that same sort of confidence to your customers and staff, when it comes to air quality and the health of your buildings? Wouldn’t it be good for those of you in K12 to be able to show </a:t>
            </a:r>
            <a:r>
              <a:rPr lang="en-US" sz="1800" b="0" i="0" u="none" strike="noStrike">
                <a:solidFill>
                  <a:srgbClr val="000000"/>
                </a:solidFill>
                <a:effectLst/>
                <a:latin typeface="Arial" panose="020B0604020202020204" pitchFamily="34" charset="0"/>
              </a:rPr>
              <a:t>the improvements you’ve made in classroom air quality to the public, to parents, to your school board? I’m talking about an easy-to-understand rating to show the health of your building spaces. </a:t>
            </a:r>
          </a:p>
          <a:p>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3A0CACC-156C-4288-B804-3A70589244DB}" type="slidenum">
              <a:rPr lang="en-US" smtClean="0"/>
              <a:t>7</a:t>
            </a:fld>
            <a:endParaRPr lang="en-US"/>
          </a:p>
        </p:txBody>
      </p:sp>
    </p:spTree>
    <p:extLst>
      <p:ext uri="{BB962C8B-B14F-4D97-AF65-F5344CB8AC3E}">
        <p14:creationId xmlns:p14="http://schemas.microsoft.com/office/powerpoint/2010/main" val="78624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b="0" i="0" u="none" strike="noStrike" dirty="0">
                <a:solidFill>
                  <a:srgbClr val="000000"/>
                </a:solidFill>
                <a:effectLst/>
                <a:latin typeface="Arial" panose="020B0604020202020204" pitchFamily="34" charset="0"/>
              </a:rPr>
              <a:t>So, we‘re talking about implementing automated workflows that run in the background. Here‘s a representation of what that looks like. As your air monitors relay data on air quality, the workflows automatically (through your building management system) increase or decrease ventilation as needed to affected areas. These workflows can also turn on any air purifiers you have in place, turn them up, or turn them off as needed, turn lights off in unoccupied rooms. As you can see here, we‘re looking at room occupancy as well as air quality, and we‘re also taking periodic hygiene readings of surfaces. Platform-agnostic sensors collect all this information, so that you‘re able to use off-the-shelf units, some of which you might already have in place. You don‘t want to be tied down to a proprietary system. </a:t>
            </a:r>
          </a:p>
          <a:p>
            <a:endParaRPr lang="de-DE" sz="1800" b="0" i="0" u="none" strike="noStrike" dirty="0">
              <a:solidFill>
                <a:srgbClr val="000000"/>
              </a:solidFill>
              <a:effectLst/>
              <a:latin typeface="Arial" panose="020B0604020202020204" pitchFamily="34" charset="0"/>
            </a:endParaRPr>
          </a:p>
          <a:p>
            <a:r>
              <a:rPr lang="de-DE" sz="1800" b="0" i="0" u="none" strike="noStrike" dirty="0">
                <a:solidFill>
                  <a:srgbClr val="000000"/>
                </a:solidFill>
                <a:effectLst/>
                <a:latin typeface="Arial" panose="020B0604020202020204" pitchFamily="34" charset="0"/>
              </a:rPr>
              <a:t>So, this whole software-based system is</a:t>
            </a:r>
            <a:r>
              <a:rPr lang="en-US" sz="1800" b="0" i="0" u="none" strike="noStrike" dirty="0">
                <a:solidFill>
                  <a:srgbClr val="000000"/>
                </a:solidFill>
                <a:effectLst/>
                <a:latin typeface="Arial" panose="020B0604020202020204" pitchFamily="34" charset="0"/>
              </a:rPr>
              <a:t> monitoring Occupancy, Air, and Surface health, then generating ratings for the spaces in your building. These ratings are displayed on a central dashboard for your maintenance/facilities team, so that they can see what’s happening in real time. As monitored areas change in rating, your team can immediately identify problem areas and address them, either directly or by assigning a workflow to do it automatically. You also have the *option* to display these ratings, on a kiosk screen for example, should you choose to.</a:t>
            </a:r>
          </a:p>
        </p:txBody>
      </p:sp>
      <p:sp>
        <p:nvSpPr>
          <p:cNvPr id="4" name="Slide Number Placeholder 3"/>
          <p:cNvSpPr>
            <a:spLocks noGrp="1"/>
          </p:cNvSpPr>
          <p:nvPr>
            <p:ph type="sldNum" sz="quarter" idx="5"/>
          </p:nvPr>
        </p:nvSpPr>
        <p:spPr/>
        <p:txBody>
          <a:bodyPr/>
          <a:lstStyle/>
          <a:p>
            <a:fld id="{B3A0CACC-156C-4288-B804-3A70589244DB}" type="slidenum">
              <a:rPr lang="en-US" smtClean="0"/>
              <a:t>8</a:t>
            </a:fld>
            <a:endParaRPr lang="en-US"/>
          </a:p>
        </p:txBody>
      </p:sp>
    </p:spTree>
    <p:extLst>
      <p:ext uri="{BB962C8B-B14F-4D97-AF65-F5344CB8AC3E}">
        <p14:creationId xmlns:p14="http://schemas.microsoft.com/office/powerpoint/2010/main" val="305765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Here is one of the case studies I mentioned earlier, from a company that implemented air monitoring with automated workflows. We‘re looking at massive reductions of instances where various airborne and surface pathogens directly impacted work hours and health &amp; well being of staff. For example, the number of repors of moderate impacts of CO2 levels in this building dropped by 63%, and severe impacts dropped by 78% after going to this system. PM2.5 impacts were reduced by 23% and 62%. VOC and Surface moderate impacts were reduced by 57 and 74% respectively, and severe impacts for both of those were completely eliminated.</a:t>
            </a:r>
          </a:p>
          <a:p>
            <a:endParaRPr lang="de-DE"/>
          </a:p>
          <a:p>
            <a:r>
              <a:rPr lang="de-DE"/>
              <a:t>And impressively, by using those workflows to automate ventilation control, this company reduced their energy expenditures by 39%, and achieved a net positive ROI on the system within the first year it was deployed. As you can see in the chart, from August to January, they saved more than 15,000 kilowatt-hours.</a:t>
            </a:r>
          </a:p>
        </p:txBody>
      </p:sp>
      <p:sp>
        <p:nvSpPr>
          <p:cNvPr id="4" name="Slide Number Placeholder 3"/>
          <p:cNvSpPr>
            <a:spLocks noGrp="1"/>
          </p:cNvSpPr>
          <p:nvPr>
            <p:ph type="sldNum" sz="quarter" idx="5"/>
          </p:nvPr>
        </p:nvSpPr>
        <p:spPr/>
        <p:txBody>
          <a:bodyPr/>
          <a:lstStyle/>
          <a:p>
            <a:fld id="{B3A0CACC-156C-4288-B804-3A70589244DB}" type="slidenum">
              <a:rPr lang="en-US" smtClean="0"/>
              <a:t>9</a:t>
            </a:fld>
            <a:endParaRPr lang="en-US"/>
          </a:p>
        </p:txBody>
      </p:sp>
    </p:spTree>
    <p:extLst>
      <p:ext uri="{BB962C8B-B14F-4D97-AF65-F5344CB8AC3E}">
        <p14:creationId xmlns:p14="http://schemas.microsoft.com/office/powerpoint/2010/main" val="19985103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55033783-3DF0-18F3-9F29-50707CC8C2C2}"/>
              </a:ext>
            </a:extLst>
          </p:cNvPr>
          <p:cNvPicPr/>
          <p:nvPr userDrawn="1"/>
        </p:nvPicPr>
        <p:blipFill>
          <a:blip r:embed="rId2" cstate="print">
            <a:duotone>
              <a:prstClr val="black"/>
              <a:schemeClr val="accent5">
                <a:tint val="45000"/>
                <a:satMod val="400000"/>
              </a:schemeClr>
            </a:duotone>
            <a:alphaModFix amt="3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039405" y="-3419522"/>
            <a:ext cx="9144000" cy="10286997"/>
          </a:xfrm>
          <a:prstGeom prst="rect">
            <a:avLst/>
          </a:prstGeom>
        </p:spPr>
      </p:pic>
      <p:sp>
        <p:nvSpPr>
          <p:cNvPr id="17" name="Parallelogram 16">
            <a:extLst>
              <a:ext uri="{FF2B5EF4-FFF2-40B4-BE49-F238E27FC236}">
                <a16:creationId xmlns:a16="http://schemas.microsoft.com/office/drawing/2014/main" id="{C8429554-871C-57C4-494E-6A09EC185CFC}"/>
              </a:ext>
            </a:extLst>
          </p:cNvPr>
          <p:cNvSpPr/>
          <p:nvPr/>
        </p:nvSpPr>
        <p:spPr>
          <a:xfrm rot="21369216">
            <a:off x="-1784194" y="-379141"/>
            <a:ext cx="8819793" cy="7883912"/>
          </a:xfrm>
          <a:prstGeom prst="parallelogram">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3755397"/>
            <a:ext cx="5404899" cy="1122202"/>
          </a:xfrm>
        </p:spPr>
        <p:txBody>
          <a:bodyPr anchor="b">
            <a:noAutofit/>
          </a:bodyPr>
          <a:lstStyle>
            <a:lvl1pPr algn="l">
              <a:defRPr sz="4400" b="1" cap="all" spc="150" baseline="0">
                <a:solidFill>
                  <a:srgbClr val="001B37"/>
                </a:solidFill>
                <a:latin typeface="Avenir Black" panose="020B0803020203020204" pitchFamily="34" charset="-78"/>
                <a:cs typeface="Avenir Black" panose="020B0803020203020204" pitchFamily="34" charset="-78"/>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4977754"/>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10;&#10;Description automatically generated">
            <a:extLst>
              <a:ext uri="{FF2B5EF4-FFF2-40B4-BE49-F238E27FC236}">
                <a16:creationId xmlns:a16="http://schemas.microsoft.com/office/drawing/2014/main" id="{F33CB7B9-F2EB-F95B-1CA0-C9335623C1C6}"/>
              </a:ext>
            </a:extLst>
          </p:cNvPr>
          <p:cNvPicPr>
            <a:picLocks noChangeAspect="1"/>
          </p:cNvPicPr>
          <p:nvPr/>
        </p:nvPicPr>
        <p:blipFill>
          <a:blip r:embed="rId4"/>
          <a:stretch>
            <a:fillRect/>
          </a:stretch>
        </p:blipFill>
        <p:spPr>
          <a:xfrm>
            <a:off x="834189" y="-2416372"/>
            <a:ext cx="4657629" cy="8275052"/>
          </a:xfrm>
          <a:prstGeom prst="rect">
            <a:avLst/>
          </a:prstGeom>
        </p:spPr>
      </p:pic>
      <p:pic>
        <p:nvPicPr>
          <p:cNvPr id="19" name="Picture 18" descr="Background pattern&#10;&#10;Description automatically generated">
            <a:extLst>
              <a:ext uri="{FF2B5EF4-FFF2-40B4-BE49-F238E27FC236}">
                <a16:creationId xmlns:a16="http://schemas.microsoft.com/office/drawing/2014/main" id="{FB642F28-0EDD-2B11-218F-03E3EEBD9FE1}"/>
              </a:ext>
            </a:extLst>
          </p:cNvPr>
          <p:cNvPicPr>
            <a:picLocks noChangeAspect="1"/>
          </p:cNvPicPr>
          <p:nvPr/>
        </p:nvPicPr>
        <p:blipFill>
          <a:blip r:embed="rId5"/>
          <a:stretch>
            <a:fillRect/>
          </a:stretch>
        </p:blipFill>
        <p:spPr>
          <a:xfrm>
            <a:off x="1005004" y="2599119"/>
            <a:ext cx="4068802" cy="4556960"/>
          </a:xfrm>
          <a:prstGeom prst="rect">
            <a:avLst/>
          </a:prstGeom>
        </p:spPr>
      </p:pic>
      <p:sp>
        <p:nvSpPr>
          <p:cNvPr id="4" name="TextBox 3">
            <a:extLst>
              <a:ext uri="{FF2B5EF4-FFF2-40B4-BE49-F238E27FC236}">
                <a16:creationId xmlns:a16="http://schemas.microsoft.com/office/drawing/2014/main" id="{F6539099-7659-C11C-C37B-06D8C28C4111}"/>
              </a:ext>
            </a:extLst>
          </p:cNvPr>
          <p:cNvSpPr txBox="1"/>
          <p:nvPr/>
        </p:nvSpPr>
        <p:spPr>
          <a:xfrm>
            <a:off x="7052314" y="6455865"/>
            <a:ext cx="3669221" cy="246222"/>
          </a:xfrm>
          <a:prstGeom prst="rect">
            <a:avLst/>
          </a:prstGeom>
          <a:noFill/>
        </p:spPr>
        <p:txBody>
          <a:bodyPr wrap="square" rtlCol="0">
            <a:spAutoFit/>
          </a:bodyPr>
          <a:lstStyle/>
          <a:p>
            <a:pPr algn="ctr"/>
            <a:r>
              <a:rPr lang="en-US" sz="1000" spc="600">
                <a:solidFill>
                  <a:schemeClr val="bg1"/>
                </a:solidFill>
                <a:latin typeface="Avenir Next LT Pro" panose="020B0504020202020204" pitchFamily="34" charset="0"/>
                <a:ea typeface="Lato" charset="0"/>
                <a:cs typeface="Lato" charset="0"/>
              </a:rPr>
              <a:t>WWW.INVZBL.COM</a:t>
            </a:r>
          </a:p>
        </p:txBody>
      </p:sp>
      <p:pic>
        <p:nvPicPr>
          <p:cNvPr id="5" name="Picture 4">
            <a:extLst>
              <a:ext uri="{FF2B5EF4-FFF2-40B4-BE49-F238E27FC236}">
                <a16:creationId xmlns:a16="http://schemas.microsoft.com/office/drawing/2014/main" id="{D2A79C0B-D41E-052E-4B31-73707E4A0E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0192" y="6095988"/>
            <a:ext cx="468297" cy="246222"/>
          </a:xfrm>
          <a:prstGeom prst="rect">
            <a:avLst/>
          </a:prstGeom>
        </p:spPr>
      </p:pic>
    </p:spTree>
    <p:extLst>
      <p:ext uri="{BB962C8B-B14F-4D97-AF65-F5344CB8AC3E}">
        <p14:creationId xmlns:p14="http://schemas.microsoft.com/office/powerpoint/2010/main" val="148682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rgbClr val="001B37"/>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4BBF57-98A3-EC7A-073F-1E27714E9E8A}"/>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b="1"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6983"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6618" y="2531837"/>
            <a:ext cx="2190750" cy="19431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3702872"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7181508"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761313" y="4824188"/>
            <a:ext cx="3124093" cy="462927"/>
          </a:xfrm>
        </p:spPr>
        <p:txBody>
          <a:bodyPr>
            <a:noAutofit/>
          </a:bodyPr>
          <a:lstStyle>
            <a:lvl1pPr marL="0" indent="0" algn="ctr">
              <a:lnSpc>
                <a:spcPct val="100000"/>
              </a:lnSpc>
              <a:buNone/>
              <a:defRPr sz="18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2761312"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6232256" y="4824188"/>
            <a:ext cx="3139479" cy="462927"/>
          </a:xfrm>
        </p:spPr>
        <p:txBody>
          <a:bodyPr>
            <a:noAutofit/>
          </a:bodyPr>
          <a:lstStyle>
            <a:lvl1pPr marL="0" indent="0" algn="ctr">
              <a:lnSpc>
                <a:spcPct val="100000"/>
              </a:lnSpc>
              <a:buNone/>
              <a:defRPr sz="18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6232255"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10" name="Footer Placeholder 5">
            <a:extLst>
              <a:ext uri="{FF2B5EF4-FFF2-40B4-BE49-F238E27FC236}">
                <a16:creationId xmlns:a16="http://schemas.microsoft.com/office/drawing/2014/main" id="{371C4D1A-3709-0B76-A43D-021BE6A612A1}"/>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12" name="Slide Number Placeholder 6">
            <a:extLst>
              <a:ext uri="{FF2B5EF4-FFF2-40B4-BE49-F238E27FC236}">
                <a16:creationId xmlns:a16="http://schemas.microsoft.com/office/drawing/2014/main" id="{9818114C-E5E4-71B0-9E22-4D0D10943972}"/>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8B3BF9D7-51A5-4130-FA20-3BC1EDE85F4D}"/>
              </a:ext>
            </a:extLst>
          </p:cNvPr>
          <p:cNvPicPr>
            <a:picLocks noChangeAspect="1"/>
          </p:cNvPicPr>
          <p:nvPr/>
        </p:nvPicPr>
        <p:blipFill>
          <a:blip r:embed="rId6"/>
          <a:stretch>
            <a:fillRect/>
          </a:stretch>
        </p:blipFill>
        <p:spPr>
          <a:xfrm>
            <a:off x="868868" y="6429898"/>
            <a:ext cx="903863" cy="218028"/>
          </a:xfrm>
          <a:prstGeom prst="rect">
            <a:avLst/>
          </a:prstGeom>
        </p:spPr>
      </p:pic>
    </p:spTree>
    <p:extLst>
      <p:ext uri="{BB962C8B-B14F-4D97-AF65-F5344CB8AC3E}">
        <p14:creationId xmlns:p14="http://schemas.microsoft.com/office/powerpoint/2010/main" val="38658406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rgbClr val="7BADD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960CD5-166A-2DD7-B3EB-538AD73B3DDD}"/>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b="1"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5">
            <a:extLst>
              <a:ext uri="{FF2B5EF4-FFF2-40B4-BE49-F238E27FC236}">
                <a16:creationId xmlns:a16="http://schemas.microsoft.com/office/drawing/2014/main" id="{9CBC8BAB-D0E3-98C2-3996-4333C12268DD}"/>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15" name="Slide Number Placeholder 6">
            <a:extLst>
              <a:ext uri="{FF2B5EF4-FFF2-40B4-BE49-F238E27FC236}">
                <a16:creationId xmlns:a16="http://schemas.microsoft.com/office/drawing/2014/main" id="{4174EBAA-067B-6BDA-732B-A8E29933292D}"/>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6" name="Picture 15" descr="A picture containing text, clipart&#10;&#10;Description automatically generated">
            <a:extLst>
              <a:ext uri="{FF2B5EF4-FFF2-40B4-BE49-F238E27FC236}">
                <a16:creationId xmlns:a16="http://schemas.microsoft.com/office/drawing/2014/main" id="{EAEAFD79-3DB0-7238-FB6E-68EFD320C53F}"/>
              </a:ext>
            </a:extLst>
          </p:cNvPr>
          <p:cNvPicPr>
            <a:picLocks noChangeAspect="1"/>
          </p:cNvPicPr>
          <p:nvPr/>
        </p:nvPicPr>
        <p:blipFill>
          <a:blip r:embed="rId2"/>
          <a:stretch>
            <a:fillRect/>
          </a:stretch>
        </p:blipFill>
        <p:spPr>
          <a:xfrm>
            <a:off x="868868" y="6429898"/>
            <a:ext cx="903863" cy="218028"/>
          </a:xfrm>
          <a:prstGeom prst="rect">
            <a:avLst/>
          </a:prstGeom>
        </p:spPr>
      </p:pic>
    </p:spTree>
    <p:extLst>
      <p:ext uri="{BB962C8B-B14F-4D97-AF65-F5344CB8AC3E}">
        <p14:creationId xmlns:p14="http://schemas.microsoft.com/office/powerpoint/2010/main" val="318173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15E09-D64E-5A83-DC95-4B26F256C0F0}"/>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b="1" kern="1200" cap="all" spc="150" baseline="0" dirty="0">
                <a:solidFill>
                  <a:srgbClr val="001B37"/>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8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8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800">
                <a:solidFill>
                  <a:schemeClr val="tx1"/>
                </a:solidFill>
              </a:defRPr>
            </a:lvl1pPr>
          </a:lstStyle>
          <a:p>
            <a:pPr lvl="0"/>
            <a:r>
              <a:rPr lang="en-US"/>
              <a:t>Click to add text</a:t>
            </a:r>
          </a:p>
        </p:txBody>
      </p:sp>
      <p:sp>
        <p:nvSpPr>
          <p:cNvPr id="3" name="Footer Placeholder 5">
            <a:extLst>
              <a:ext uri="{FF2B5EF4-FFF2-40B4-BE49-F238E27FC236}">
                <a16:creationId xmlns:a16="http://schemas.microsoft.com/office/drawing/2014/main" id="{28B72ECE-3C51-8711-778C-28C0CE8CA059}"/>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4" name="Slide Number Placeholder 6">
            <a:extLst>
              <a:ext uri="{FF2B5EF4-FFF2-40B4-BE49-F238E27FC236}">
                <a16:creationId xmlns:a16="http://schemas.microsoft.com/office/drawing/2014/main" id="{CE8931E5-ACE8-8070-D8E0-32B03FF0E803}"/>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5" name="Picture 4" descr="A picture containing text, clipart&#10;&#10;Description automatically generated">
            <a:extLst>
              <a:ext uri="{FF2B5EF4-FFF2-40B4-BE49-F238E27FC236}">
                <a16:creationId xmlns:a16="http://schemas.microsoft.com/office/drawing/2014/main" id="{418FCFAD-AFC7-D0DB-7295-AB2008B9DF55}"/>
              </a:ext>
            </a:extLst>
          </p:cNvPr>
          <p:cNvPicPr>
            <a:picLocks noChangeAspect="1"/>
          </p:cNvPicPr>
          <p:nvPr/>
        </p:nvPicPr>
        <p:blipFill>
          <a:blip r:embed="rId2"/>
          <a:stretch>
            <a:fillRect/>
          </a:stretch>
        </p:blipFill>
        <p:spPr>
          <a:xfrm>
            <a:off x="868868" y="6429898"/>
            <a:ext cx="903863" cy="218028"/>
          </a:xfrm>
          <a:prstGeom prst="rect">
            <a:avLst/>
          </a:prstGeom>
        </p:spPr>
      </p:pic>
      <p:pic>
        <p:nvPicPr>
          <p:cNvPr id="7" name="Picture 6" descr="Background pattern&#10;&#10;Description automatically generated with medium confidence">
            <a:extLst>
              <a:ext uri="{FF2B5EF4-FFF2-40B4-BE49-F238E27FC236}">
                <a16:creationId xmlns:a16="http://schemas.microsoft.com/office/drawing/2014/main" id="{7E094710-FFE7-5B84-F0FA-DDD246C5BC4D}"/>
              </a:ext>
            </a:extLst>
          </p:cNvPr>
          <p:cNvPicPr>
            <a:picLocks noChangeAspect="1"/>
          </p:cNvPicPr>
          <p:nvPr/>
        </p:nvPicPr>
        <p:blipFill>
          <a:blip r:embed="rId3"/>
          <a:stretch>
            <a:fillRect/>
          </a:stretch>
        </p:blipFill>
        <p:spPr>
          <a:xfrm>
            <a:off x="-2860690" y="-2115943"/>
            <a:ext cx="8648728" cy="8654855"/>
          </a:xfrm>
          <a:prstGeom prst="rect">
            <a:avLst/>
          </a:prstGeom>
        </p:spPr>
      </p:pic>
    </p:spTree>
    <p:extLst>
      <p:ext uri="{BB962C8B-B14F-4D97-AF65-F5344CB8AC3E}">
        <p14:creationId xmlns:p14="http://schemas.microsoft.com/office/powerpoint/2010/main" val="3232102105"/>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p:bg>
      <p:bgPr>
        <a:solidFill>
          <a:srgbClr val="D3E4F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C7FDB8-BC53-EE26-A16B-05B1B5F9CB51}"/>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b="1"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a:t>Click to add content</a:t>
            </a:r>
          </a:p>
        </p:txBody>
      </p:sp>
      <p:sp>
        <p:nvSpPr>
          <p:cNvPr id="14" name="Footer Placeholder 5">
            <a:extLst>
              <a:ext uri="{FF2B5EF4-FFF2-40B4-BE49-F238E27FC236}">
                <a16:creationId xmlns:a16="http://schemas.microsoft.com/office/drawing/2014/main" id="{2CBD7260-6F3E-00FC-1BE2-2ACF576A0998}"/>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16" name="Slide Number Placeholder 6">
            <a:extLst>
              <a:ext uri="{FF2B5EF4-FFF2-40B4-BE49-F238E27FC236}">
                <a16:creationId xmlns:a16="http://schemas.microsoft.com/office/drawing/2014/main" id="{DDB34148-7467-3BC8-6A32-BCE2D988B2D6}"/>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7" name="Picture 16" descr="A picture containing text, clipart&#10;&#10;Description automatically generated">
            <a:extLst>
              <a:ext uri="{FF2B5EF4-FFF2-40B4-BE49-F238E27FC236}">
                <a16:creationId xmlns:a16="http://schemas.microsoft.com/office/drawing/2014/main" id="{EC98E679-6BBE-F349-1534-DBEE07D1B7C5}"/>
              </a:ext>
            </a:extLst>
          </p:cNvPr>
          <p:cNvPicPr>
            <a:picLocks noChangeAspect="1"/>
          </p:cNvPicPr>
          <p:nvPr/>
        </p:nvPicPr>
        <p:blipFill>
          <a:blip r:embed="rId2"/>
          <a:stretch>
            <a:fillRect/>
          </a:stretch>
        </p:blipFill>
        <p:spPr>
          <a:xfrm>
            <a:off x="868868" y="6429898"/>
            <a:ext cx="903863" cy="218028"/>
          </a:xfrm>
          <a:prstGeom prst="rect">
            <a:avLst/>
          </a:prstGeom>
        </p:spPr>
      </p:pic>
    </p:spTree>
    <p:extLst>
      <p:ext uri="{BB962C8B-B14F-4D97-AF65-F5344CB8AC3E}">
        <p14:creationId xmlns:p14="http://schemas.microsoft.com/office/powerpoint/2010/main" val="417674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EC041F-2459-CD6E-A0D0-F1F0D18808DA}"/>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p:nvSpPr>
        <p:spPr>
          <a:xfrm>
            <a:off x="0" y="3057683"/>
            <a:ext cx="12191998" cy="2010190"/>
          </a:xfrm>
          <a:prstGeom prst="rect">
            <a:avLst/>
          </a:prstGeom>
          <a:solidFill>
            <a:srgbClr val="D3E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b="1" kern="1200" spc="150" baseline="0" dirty="0">
                <a:solidFill>
                  <a:srgbClr val="001B37"/>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sp>
        <p:nvSpPr>
          <p:cNvPr id="5" name="Footer Placeholder 5">
            <a:extLst>
              <a:ext uri="{FF2B5EF4-FFF2-40B4-BE49-F238E27FC236}">
                <a16:creationId xmlns:a16="http://schemas.microsoft.com/office/drawing/2014/main" id="{AB562360-37CA-CDBF-8552-AEE86998DFAC}"/>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33" name="Slide Number Placeholder 6">
            <a:extLst>
              <a:ext uri="{FF2B5EF4-FFF2-40B4-BE49-F238E27FC236}">
                <a16:creationId xmlns:a16="http://schemas.microsoft.com/office/drawing/2014/main" id="{DEDE89B9-99DD-E01F-8264-2C2003444FC3}"/>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34" name="Picture 33" descr="A picture containing text, clipart&#10;&#10;Description automatically generated">
            <a:extLst>
              <a:ext uri="{FF2B5EF4-FFF2-40B4-BE49-F238E27FC236}">
                <a16:creationId xmlns:a16="http://schemas.microsoft.com/office/drawing/2014/main" id="{C12AA690-E16D-DD2F-D670-983ACB60614C}"/>
              </a:ext>
            </a:extLst>
          </p:cNvPr>
          <p:cNvPicPr>
            <a:picLocks noChangeAspect="1"/>
          </p:cNvPicPr>
          <p:nvPr/>
        </p:nvPicPr>
        <p:blipFill>
          <a:blip r:embed="rId2"/>
          <a:stretch>
            <a:fillRect/>
          </a:stretch>
        </p:blipFill>
        <p:spPr>
          <a:xfrm>
            <a:off x="868868" y="6429898"/>
            <a:ext cx="903863" cy="218028"/>
          </a:xfrm>
          <a:prstGeom prst="rect">
            <a:avLst/>
          </a:prstGeom>
        </p:spPr>
      </p:pic>
      <p:pic>
        <p:nvPicPr>
          <p:cNvPr id="39" name="Picture 38">
            <a:extLst>
              <a:ext uri="{FF2B5EF4-FFF2-40B4-BE49-F238E27FC236}">
                <a16:creationId xmlns:a16="http://schemas.microsoft.com/office/drawing/2014/main" id="{2A86BD0F-93CF-6F17-28A0-EA0DD6FC6C6E}"/>
              </a:ext>
            </a:extLst>
          </p:cNvPr>
          <p:cNvPicPr>
            <a:picLocks noChangeAspect="1"/>
          </p:cNvPicPr>
          <p:nvPr/>
        </p:nvPicPr>
        <p:blipFill>
          <a:blip r:embed="rId3"/>
          <a:stretch>
            <a:fillRect/>
          </a:stretch>
        </p:blipFill>
        <p:spPr>
          <a:xfrm>
            <a:off x="2407725" y="1577046"/>
            <a:ext cx="1623450" cy="227283"/>
          </a:xfrm>
          <a:prstGeom prst="rect">
            <a:avLst/>
          </a:prstGeom>
        </p:spPr>
      </p:pic>
    </p:spTree>
    <p:extLst>
      <p:ext uri="{BB962C8B-B14F-4D97-AF65-F5344CB8AC3E}">
        <p14:creationId xmlns:p14="http://schemas.microsoft.com/office/powerpoint/2010/main" val="81651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rt Art">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D3379A-E977-D1EE-BC6B-7C4D3AB1A2EC}"/>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b="1" kern="1200" spc="150" baseline="0" dirty="0">
                <a:solidFill>
                  <a:srgbClr val="001B37"/>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a:lstStyle/>
          <a:p>
            <a:r>
              <a:rPr lang="en-US"/>
              <a:t>Click icon to add SmartArt graphic</a:t>
            </a:r>
          </a:p>
        </p:txBody>
      </p:sp>
      <p:sp>
        <p:nvSpPr>
          <p:cNvPr id="8" name="Footer Placeholder 5">
            <a:extLst>
              <a:ext uri="{FF2B5EF4-FFF2-40B4-BE49-F238E27FC236}">
                <a16:creationId xmlns:a16="http://schemas.microsoft.com/office/drawing/2014/main" id="{76803413-015F-E6D7-A711-5DB271A997E5}"/>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9" name="Slide Number Placeholder 6">
            <a:extLst>
              <a:ext uri="{FF2B5EF4-FFF2-40B4-BE49-F238E27FC236}">
                <a16:creationId xmlns:a16="http://schemas.microsoft.com/office/drawing/2014/main" id="{ECD9C78A-B074-7C9A-5F88-C175F1A8D767}"/>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1" name="Picture 10" descr="A picture containing text, clipart&#10;&#10;Description automatically generated">
            <a:extLst>
              <a:ext uri="{FF2B5EF4-FFF2-40B4-BE49-F238E27FC236}">
                <a16:creationId xmlns:a16="http://schemas.microsoft.com/office/drawing/2014/main" id="{F23085A0-8F31-EC0A-1AF2-18937BD38B91}"/>
              </a:ext>
            </a:extLst>
          </p:cNvPr>
          <p:cNvPicPr>
            <a:picLocks noChangeAspect="1"/>
          </p:cNvPicPr>
          <p:nvPr/>
        </p:nvPicPr>
        <p:blipFill>
          <a:blip r:embed="rId2"/>
          <a:stretch>
            <a:fillRect/>
          </a:stretch>
        </p:blipFill>
        <p:spPr>
          <a:xfrm>
            <a:off x="868868" y="6429898"/>
            <a:ext cx="903863" cy="218028"/>
          </a:xfrm>
          <a:prstGeom prst="rect">
            <a:avLst/>
          </a:prstGeom>
        </p:spPr>
      </p:pic>
    </p:spTree>
    <p:extLst>
      <p:ext uri="{BB962C8B-B14F-4D97-AF65-F5344CB8AC3E}">
        <p14:creationId xmlns:p14="http://schemas.microsoft.com/office/powerpoint/2010/main" val="324952996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8BBB15-29E5-40DE-FC91-89107FBB3FFD}"/>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b="1" kern="1200" spc="150" baseline="0" dirty="0">
                <a:solidFill>
                  <a:srgbClr val="001B37"/>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 name="Footer Placeholder 5">
            <a:extLst>
              <a:ext uri="{FF2B5EF4-FFF2-40B4-BE49-F238E27FC236}">
                <a16:creationId xmlns:a16="http://schemas.microsoft.com/office/drawing/2014/main" id="{8ADCAA4C-C3A5-2840-6DC4-8D2B37F82E58}"/>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6" name="Slide Number Placeholder 6">
            <a:extLst>
              <a:ext uri="{FF2B5EF4-FFF2-40B4-BE49-F238E27FC236}">
                <a16:creationId xmlns:a16="http://schemas.microsoft.com/office/drawing/2014/main" id="{6FC91A79-E8DA-3D9E-23FE-0DD07172CE38}"/>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2" name="Picture 11" descr="A picture containing text, clipart&#10;&#10;Description automatically generated">
            <a:extLst>
              <a:ext uri="{FF2B5EF4-FFF2-40B4-BE49-F238E27FC236}">
                <a16:creationId xmlns:a16="http://schemas.microsoft.com/office/drawing/2014/main" id="{301D1A2C-20C6-C555-082E-6679E6D07657}"/>
              </a:ext>
            </a:extLst>
          </p:cNvPr>
          <p:cNvPicPr>
            <a:picLocks noChangeAspect="1"/>
          </p:cNvPicPr>
          <p:nvPr/>
        </p:nvPicPr>
        <p:blipFill>
          <a:blip r:embed="rId2"/>
          <a:stretch>
            <a:fillRect/>
          </a:stretch>
        </p:blipFill>
        <p:spPr>
          <a:xfrm>
            <a:off x="868868" y="6429898"/>
            <a:ext cx="903863" cy="218028"/>
          </a:xfrm>
          <a:prstGeom prst="rect">
            <a:avLst/>
          </a:prstGeom>
        </p:spPr>
      </p:pic>
    </p:spTree>
    <p:extLst>
      <p:ext uri="{BB962C8B-B14F-4D97-AF65-F5344CB8AC3E}">
        <p14:creationId xmlns:p14="http://schemas.microsoft.com/office/powerpoint/2010/main" val="42702804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rgbClr val="001B3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BD805-33CC-21D9-EF76-9F9B93FC37C1}"/>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b="1"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
        <p:nvSpPr>
          <p:cNvPr id="5" name="Footer Placeholder 5">
            <a:extLst>
              <a:ext uri="{FF2B5EF4-FFF2-40B4-BE49-F238E27FC236}">
                <a16:creationId xmlns:a16="http://schemas.microsoft.com/office/drawing/2014/main" id="{F9A5AF52-2BE6-71E7-B96F-F4E867991A01}"/>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6" name="Slide Number Placeholder 6">
            <a:extLst>
              <a:ext uri="{FF2B5EF4-FFF2-40B4-BE49-F238E27FC236}">
                <a16:creationId xmlns:a16="http://schemas.microsoft.com/office/drawing/2014/main" id="{8AE6C54F-2FFF-6F50-0297-6D970DB612E2}"/>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B85FA8C0-1207-5A76-79B4-0DC418B6BA50}"/>
              </a:ext>
            </a:extLst>
          </p:cNvPr>
          <p:cNvPicPr>
            <a:picLocks noChangeAspect="1"/>
          </p:cNvPicPr>
          <p:nvPr/>
        </p:nvPicPr>
        <p:blipFill>
          <a:blip r:embed="rId6"/>
          <a:stretch>
            <a:fillRect/>
          </a:stretch>
        </p:blipFill>
        <p:spPr>
          <a:xfrm>
            <a:off x="868868" y="6429898"/>
            <a:ext cx="903863" cy="218028"/>
          </a:xfrm>
          <a:prstGeom prst="rect">
            <a:avLst/>
          </a:prstGeom>
        </p:spPr>
      </p:pic>
    </p:spTree>
    <p:extLst>
      <p:ext uri="{BB962C8B-B14F-4D97-AF65-F5344CB8AC3E}">
        <p14:creationId xmlns:p14="http://schemas.microsoft.com/office/powerpoint/2010/main" val="138706588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unding">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1A7D30-3312-C098-FC3D-E1D8BEA2B643}"/>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b="1" kern="1200" spc="150" baseline="0" dirty="0">
                <a:solidFill>
                  <a:srgbClr val="001B37"/>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12" name="Footer Placeholder 5">
            <a:extLst>
              <a:ext uri="{FF2B5EF4-FFF2-40B4-BE49-F238E27FC236}">
                <a16:creationId xmlns:a16="http://schemas.microsoft.com/office/drawing/2014/main" id="{0213C4EC-E7B1-FB10-B989-A63DBC8750BA}"/>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13" name="Slide Number Placeholder 6">
            <a:extLst>
              <a:ext uri="{FF2B5EF4-FFF2-40B4-BE49-F238E27FC236}">
                <a16:creationId xmlns:a16="http://schemas.microsoft.com/office/drawing/2014/main" id="{61EB012D-C24B-203F-2081-99800083A8F0}"/>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27" name="Picture 26" descr="A picture containing text, clipart&#10;&#10;Description automatically generated">
            <a:extLst>
              <a:ext uri="{FF2B5EF4-FFF2-40B4-BE49-F238E27FC236}">
                <a16:creationId xmlns:a16="http://schemas.microsoft.com/office/drawing/2014/main" id="{FCCF6425-3A48-D822-D2CD-AE18170A1F8D}"/>
              </a:ext>
            </a:extLst>
          </p:cNvPr>
          <p:cNvPicPr>
            <a:picLocks noChangeAspect="1"/>
          </p:cNvPicPr>
          <p:nvPr/>
        </p:nvPicPr>
        <p:blipFill>
          <a:blip r:embed="rId2"/>
          <a:stretch>
            <a:fillRect/>
          </a:stretch>
        </p:blipFill>
        <p:spPr>
          <a:xfrm>
            <a:off x="868868" y="6429898"/>
            <a:ext cx="903863" cy="218028"/>
          </a:xfrm>
          <a:prstGeom prst="rect">
            <a:avLst/>
          </a:prstGeom>
        </p:spPr>
      </p:pic>
    </p:spTree>
    <p:extLst>
      <p:ext uri="{BB962C8B-B14F-4D97-AF65-F5344CB8AC3E}">
        <p14:creationId xmlns:p14="http://schemas.microsoft.com/office/powerpoint/2010/main" val="198414116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31EC39-DF8B-DE02-7E5A-5FEAB16C79FA}"/>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Autofit/>
          </a:bodyPr>
          <a:lstStyle>
            <a:lvl1pPr>
              <a:defRPr lang="en-US" sz="4000" b="1" kern="1200" cap="all" spc="150" baseline="0" dirty="0">
                <a:solidFill>
                  <a:srgbClr val="001B37"/>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t">
            <a:normAutofit/>
          </a:bodyPr>
          <a:lstStyle>
            <a:lvl1pPr marL="0" indent="0">
              <a:lnSpc>
                <a:spcPct val="100000"/>
              </a:lnSpc>
              <a:buNone/>
              <a:defRPr sz="18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5">
            <a:extLst>
              <a:ext uri="{FF2B5EF4-FFF2-40B4-BE49-F238E27FC236}">
                <a16:creationId xmlns:a16="http://schemas.microsoft.com/office/drawing/2014/main" id="{E82F48E1-45FA-577E-47B5-C2A5842A45A3}"/>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6" name="Slide Number Placeholder 6">
            <a:extLst>
              <a:ext uri="{FF2B5EF4-FFF2-40B4-BE49-F238E27FC236}">
                <a16:creationId xmlns:a16="http://schemas.microsoft.com/office/drawing/2014/main" id="{90086FED-8BB0-245A-F6B6-D767D01F9CF7}"/>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7" name="Picture 6" descr="A picture containing text, clipart&#10;&#10;Description automatically generated">
            <a:extLst>
              <a:ext uri="{FF2B5EF4-FFF2-40B4-BE49-F238E27FC236}">
                <a16:creationId xmlns:a16="http://schemas.microsoft.com/office/drawing/2014/main" id="{0A51BAA1-80B3-A348-DD15-C486B52BC292}"/>
              </a:ext>
            </a:extLst>
          </p:cNvPr>
          <p:cNvPicPr>
            <a:picLocks noChangeAspect="1"/>
          </p:cNvPicPr>
          <p:nvPr/>
        </p:nvPicPr>
        <p:blipFill>
          <a:blip r:embed="rId2"/>
          <a:stretch>
            <a:fillRect/>
          </a:stretch>
        </p:blipFill>
        <p:spPr>
          <a:xfrm>
            <a:off x="868868" y="6429898"/>
            <a:ext cx="903863" cy="218028"/>
          </a:xfrm>
          <a:prstGeom prst="rect">
            <a:avLst/>
          </a:prstGeom>
        </p:spPr>
      </p:pic>
      <p:pic>
        <p:nvPicPr>
          <p:cNvPr id="9" name="Picture 8" descr="Background pattern">
            <a:extLst>
              <a:ext uri="{FF2B5EF4-FFF2-40B4-BE49-F238E27FC236}">
                <a16:creationId xmlns:a16="http://schemas.microsoft.com/office/drawing/2014/main" id="{DA127377-462B-C89A-12C7-FC2AE8F9AE66}"/>
              </a:ext>
            </a:extLst>
          </p:cNvPr>
          <p:cNvPicPr>
            <a:picLocks noChangeAspect="1"/>
          </p:cNvPicPr>
          <p:nvPr/>
        </p:nvPicPr>
        <p:blipFill>
          <a:blip r:embed="rId3"/>
          <a:stretch>
            <a:fillRect/>
          </a:stretch>
        </p:blipFill>
        <p:spPr>
          <a:xfrm>
            <a:off x="-1823198" y="-1649866"/>
            <a:ext cx="6853145" cy="6858000"/>
          </a:xfrm>
          <a:prstGeom prst="rect">
            <a:avLst/>
          </a:prstGeom>
        </p:spPr>
      </p:pic>
    </p:spTree>
    <p:extLst>
      <p:ext uri="{BB962C8B-B14F-4D97-AF65-F5344CB8AC3E}">
        <p14:creationId xmlns:p14="http://schemas.microsoft.com/office/powerpoint/2010/main" val="42664518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rgbClr val="001B37"/>
        </a:solidFill>
        <a:effectLst/>
      </p:bgPr>
    </p:bg>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B88BEB2A-8974-9CE2-306C-182331926CC3}"/>
              </a:ext>
            </a:extLst>
          </p:cNvPr>
          <p:cNvPicPr>
            <a:picLocks noChangeAspect="1"/>
          </p:cNvPicPr>
          <p:nvPr/>
        </p:nvPicPr>
        <p:blipFill>
          <a:blip r:embed="rId2"/>
          <a:stretch>
            <a:fillRect/>
          </a:stretch>
        </p:blipFill>
        <p:spPr>
          <a:xfrm>
            <a:off x="5683366" y="45268"/>
            <a:ext cx="13017268" cy="13023298"/>
          </a:xfrm>
          <a:prstGeom prst="rect">
            <a:avLst/>
          </a:prstGeom>
        </p:spPr>
      </p:pic>
      <p:sp>
        <p:nvSpPr>
          <p:cNvPr id="19" name="Rectangle 18">
            <a:extLst>
              <a:ext uri="{FF2B5EF4-FFF2-40B4-BE49-F238E27FC236}">
                <a16:creationId xmlns:a16="http://schemas.microsoft.com/office/drawing/2014/main" id="{9DC4AD6E-66BE-B497-272A-ED940965CC76}"/>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200151" y="1020445"/>
            <a:ext cx="4432024" cy="1325563"/>
          </a:xfrm>
        </p:spPr>
        <p:txBody>
          <a:bodyPr anchor="b">
            <a:noAutofit/>
          </a:bodyPr>
          <a:lstStyle>
            <a:lvl1pPr>
              <a:defRPr sz="4000" b="1"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600" baseline="0">
                <a:solidFill>
                  <a:schemeClr val="bg1"/>
                </a:solidFill>
              </a:defRPr>
            </a:lvl1pPr>
            <a:lvl2pPr marL="457200" indent="0">
              <a:lnSpc>
                <a:spcPct val="120000"/>
              </a:lnSpc>
              <a:spcBef>
                <a:spcPts val="1000"/>
              </a:spcBef>
              <a:buNone/>
              <a:defRPr sz="1600" baseline="0">
                <a:solidFill>
                  <a:schemeClr val="bg1"/>
                </a:solidFill>
              </a:defRPr>
            </a:lvl2pPr>
            <a:lvl3pPr marL="914400" indent="0">
              <a:lnSpc>
                <a:spcPct val="120000"/>
              </a:lnSpc>
              <a:spcBef>
                <a:spcPts val="1000"/>
              </a:spcBef>
              <a:buNone/>
              <a:defRPr sz="1600" baseline="0">
                <a:solidFill>
                  <a:schemeClr val="bg1"/>
                </a:solidFill>
              </a:defRPr>
            </a:lvl3pPr>
            <a:lvl4pPr marL="1371600" indent="0">
              <a:lnSpc>
                <a:spcPct val="120000"/>
              </a:lnSpc>
              <a:spcBef>
                <a:spcPts val="1000"/>
              </a:spcBef>
              <a:buNone/>
              <a:defRPr sz="1600" baseline="0">
                <a:solidFill>
                  <a:schemeClr val="bg1"/>
                </a:solidFill>
              </a:defRPr>
            </a:lvl4pPr>
            <a:lvl5pPr marL="1828800" indent="0">
              <a:lnSpc>
                <a:spcPct val="120000"/>
              </a:lnSpc>
              <a:spcBef>
                <a:spcPts val="1000"/>
              </a:spcBef>
              <a:buNone/>
              <a:defRPr sz="16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C22EEDE-0C19-CF38-9629-7D659C784D0E}"/>
              </a:ext>
            </a:extLst>
          </p:cNvPr>
          <p:cNvPicPr>
            <a:picLocks noChangeAspect="1"/>
          </p:cNvPicPr>
          <p:nvPr/>
        </p:nvPicPr>
        <p:blipFill>
          <a:blip r:embed="rId3"/>
          <a:stretch>
            <a:fillRect/>
          </a:stretch>
        </p:blipFill>
        <p:spPr>
          <a:xfrm>
            <a:off x="1335425" y="2573517"/>
            <a:ext cx="1004172" cy="140584"/>
          </a:xfrm>
          <a:prstGeom prst="rect">
            <a:avLst/>
          </a:prstGeom>
        </p:spPr>
      </p:pic>
      <p:sp>
        <p:nvSpPr>
          <p:cNvPr id="16" name="Footer Placeholder 5">
            <a:extLst>
              <a:ext uri="{FF2B5EF4-FFF2-40B4-BE49-F238E27FC236}">
                <a16:creationId xmlns:a16="http://schemas.microsoft.com/office/drawing/2014/main" id="{73D51060-F40C-B4C0-C42C-2A35643D695F}"/>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17" name="Slide Number Placeholder 6">
            <a:extLst>
              <a:ext uri="{FF2B5EF4-FFF2-40B4-BE49-F238E27FC236}">
                <a16:creationId xmlns:a16="http://schemas.microsoft.com/office/drawing/2014/main" id="{C2C910AF-E343-7F07-6564-285B3601F321}"/>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8" name="Picture 17" descr="A picture containing text, clipart&#10;&#10;Description automatically generated">
            <a:extLst>
              <a:ext uri="{FF2B5EF4-FFF2-40B4-BE49-F238E27FC236}">
                <a16:creationId xmlns:a16="http://schemas.microsoft.com/office/drawing/2014/main" id="{C0B27E97-1F79-7B51-2A4C-58093FCDDC93}"/>
              </a:ext>
            </a:extLst>
          </p:cNvPr>
          <p:cNvPicPr>
            <a:picLocks noChangeAspect="1"/>
          </p:cNvPicPr>
          <p:nvPr/>
        </p:nvPicPr>
        <p:blipFill>
          <a:blip r:embed="rId4"/>
          <a:stretch>
            <a:fillRect/>
          </a:stretch>
        </p:blipFill>
        <p:spPr>
          <a:xfrm>
            <a:off x="868868" y="6429898"/>
            <a:ext cx="903863" cy="218028"/>
          </a:xfrm>
          <a:prstGeom prst="rect">
            <a:avLst/>
          </a:prstGeom>
        </p:spPr>
      </p:pic>
    </p:spTree>
    <p:extLst>
      <p:ext uri="{BB962C8B-B14F-4D97-AF65-F5344CB8AC3E}">
        <p14:creationId xmlns:p14="http://schemas.microsoft.com/office/powerpoint/2010/main" val="1635093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rgbClr val="001B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7301948" cy="1524735"/>
          </a:xfrm>
        </p:spPr>
        <p:txBody>
          <a:bodyPr anchor="b">
            <a:noAutofit/>
          </a:bodyPr>
          <a:lstStyle>
            <a:lvl1pPr algn="l">
              <a:defRPr sz="4000" b="1"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707608"/>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Icon">
            <a:extLst>
              <a:ext uri="{FF2B5EF4-FFF2-40B4-BE49-F238E27FC236}">
                <a16:creationId xmlns:a16="http://schemas.microsoft.com/office/drawing/2014/main" id="{1C98CEAB-CA09-4F87-7A50-9DE005817BE6}"/>
              </a:ext>
            </a:extLst>
          </p:cNvPr>
          <p:cNvPicPr>
            <a:picLocks noChangeAspect="1"/>
          </p:cNvPicPr>
          <p:nvPr/>
        </p:nvPicPr>
        <p:blipFill>
          <a:blip r:embed="rId2"/>
          <a:stretch>
            <a:fillRect/>
          </a:stretch>
        </p:blipFill>
        <p:spPr>
          <a:xfrm>
            <a:off x="469282" y="2047875"/>
            <a:ext cx="3245940" cy="881801"/>
          </a:xfrm>
          <a:prstGeom prst="rect">
            <a:avLst/>
          </a:prstGeom>
        </p:spPr>
      </p:pic>
      <p:pic>
        <p:nvPicPr>
          <p:cNvPr id="12" name="Picture 11" descr="Logo&#10;&#10;Description automatically generated">
            <a:extLst>
              <a:ext uri="{FF2B5EF4-FFF2-40B4-BE49-F238E27FC236}">
                <a16:creationId xmlns:a16="http://schemas.microsoft.com/office/drawing/2014/main" id="{52E425FE-07FA-C427-C6B4-841ADBCDF196}"/>
              </a:ext>
            </a:extLst>
          </p:cNvPr>
          <p:cNvPicPr>
            <a:picLocks noChangeAspect="1"/>
          </p:cNvPicPr>
          <p:nvPr/>
        </p:nvPicPr>
        <p:blipFill>
          <a:blip r:embed="rId3"/>
          <a:stretch>
            <a:fillRect/>
          </a:stretch>
        </p:blipFill>
        <p:spPr>
          <a:xfrm>
            <a:off x="1090805" y="4368188"/>
            <a:ext cx="2002893" cy="682999"/>
          </a:xfrm>
          <a:prstGeom prst="rect">
            <a:avLst/>
          </a:prstGeom>
        </p:spPr>
      </p:pic>
    </p:spTree>
    <p:extLst>
      <p:ext uri="{BB962C8B-B14F-4D97-AF65-F5344CB8AC3E}">
        <p14:creationId xmlns:p14="http://schemas.microsoft.com/office/powerpoint/2010/main" val="12339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rgbClr val="D3E4F1"/>
          </a:solidFill>
          <a:ln w="9525" cap="flat">
            <a:noFill/>
            <a:prstDash val="solid"/>
            <a:miter/>
          </a:ln>
        </p:spPr>
        <p:txBody>
          <a:bodyPr rtlCol="0" anchor="ctr"/>
          <a:lstStyle/>
          <a:p>
            <a:endParaRPr lang="en-US"/>
          </a:p>
        </p:txBody>
      </p:sp>
      <p:sp>
        <p:nvSpPr>
          <p:cNvPr id="26" name="Rectangle 25">
            <a:extLst>
              <a:ext uri="{FF2B5EF4-FFF2-40B4-BE49-F238E27FC236}">
                <a16:creationId xmlns:a16="http://schemas.microsoft.com/office/drawing/2014/main" id="{7AE541D1-44CA-65F2-4205-475918A7DDD0}"/>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b="1" kern="1200" cap="all" spc="150" baseline="0" dirty="0">
                <a:solidFill>
                  <a:srgbClr val="001B37"/>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25" name="Picture 24" descr="A picture containing text, clipart&#10;&#10;Description automatically generated">
            <a:extLst>
              <a:ext uri="{FF2B5EF4-FFF2-40B4-BE49-F238E27FC236}">
                <a16:creationId xmlns:a16="http://schemas.microsoft.com/office/drawing/2014/main" id="{BBF03F5F-618B-B3D8-BD49-8401872BF0D4}"/>
              </a:ext>
            </a:extLst>
          </p:cNvPr>
          <p:cNvPicPr>
            <a:picLocks noChangeAspect="1"/>
          </p:cNvPicPr>
          <p:nvPr/>
        </p:nvPicPr>
        <p:blipFill>
          <a:blip r:embed="rId2"/>
          <a:stretch>
            <a:fillRect/>
          </a:stretch>
        </p:blipFill>
        <p:spPr>
          <a:xfrm>
            <a:off x="868868" y="6429898"/>
            <a:ext cx="903863" cy="218028"/>
          </a:xfrm>
          <a:prstGeom prst="rect">
            <a:avLst/>
          </a:prstGeom>
        </p:spPr>
      </p:pic>
      <p:cxnSp>
        <p:nvCxnSpPr>
          <p:cNvPr id="47" name="Connector: Curved 46">
            <a:extLst>
              <a:ext uri="{FF2B5EF4-FFF2-40B4-BE49-F238E27FC236}">
                <a16:creationId xmlns:a16="http://schemas.microsoft.com/office/drawing/2014/main" id="{C2A9671D-C3E5-423B-9382-6B37F97E4A96}"/>
              </a:ext>
            </a:extLst>
          </p:cNvPr>
          <p:cNvCxnSpPr>
            <a:cxnSpLocks/>
          </p:cNvCxnSpPr>
          <p:nvPr/>
        </p:nvCxnSpPr>
        <p:spPr>
          <a:xfrm rot="9420000" flipH="1" flipV="1">
            <a:off x="3546730" y="2737331"/>
            <a:ext cx="731520" cy="274320"/>
          </a:xfrm>
          <a:prstGeom prst="curvedConnector3">
            <a:avLst>
              <a:gd name="adj1" fmla="val 50000"/>
            </a:avLst>
          </a:prstGeom>
          <a:ln w="38100">
            <a:solidFill>
              <a:srgbClr val="001B37"/>
            </a:solidFill>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76C85BA9-ACF4-D33E-10EC-7D93439FE92C}"/>
              </a:ext>
            </a:extLst>
          </p:cNvPr>
          <p:cNvCxnSpPr>
            <a:cxnSpLocks/>
          </p:cNvCxnSpPr>
          <p:nvPr/>
        </p:nvCxnSpPr>
        <p:spPr>
          <a:xfrm rot="9420000" flipH="1" flipV="1">
            <a:off x="4071280" y="3812167"/>
            <a:ext cx="731520" cy="274320"/>
          </a:xfrm>
          <a:prstGeom prst="curvedConnector3">
            <a:avLst>
              <a:gd name="adj1" fmla="val 50000"/>
            </a:avLst>
          </a:prstGeom>
          <a:ln w="38100">
            <a:solidFill>
              <a:srgbClr val="001B37"/>
            </a:solidFill>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DB494AC1-28D2-0CCE-3FC0-D9EFEE61D376}"/>
              </a:ext>
            </a:extLst>
          </p:cNvPr>
          <p:cNvCxnSpPr>
            <a:cxnSpLocks/>
          </p:cNvCxnSpPr>
          <p:nvPr/>
        </p:nvCxnSpPr>
        <p:spPr>
          <a:xfrm rot="9420000" flipH="1" flipV="1">
            <a:off x="4690237" y="4898246"/>
            <a:ext cx="731520" cy="274320"/>
          </a:xfrm>
          <a:prstGeom prst="curvedConnector3">
            <a:avLst>
              <a:gd name="adj1" fmla="val 50000"/>
            </a:avLst>
          </a:prstGeom>
          <a:ln w="38100">
            <a:solidFill>
              <a:srgbClr val="001B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27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
    <p:bg>
      <p:bgPr>
        <a:solidFill>
          <a:srgbClr val="001B37"/>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B11AF-05C3-634C-F3AD-89812363FC9B}"/>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Autofit/>
          </a:bodyPr>
          <a:lstStyle>
            <a:lvl1pPr algn="ctr">
              <a:defRPr lang="en-US" sz="4000" b="1"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8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8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8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800">
                <a:solidFill>
                  <a:schemeClr val="bg1"/>
                </a:solidFill>
              </a:defRPr>
            </a:lvl1pPr>
          </a:lstStyle>
          <a:p>
            <a:pPr lvl="0"/>
            <a:r>
              <a:rPr lang="en-US"/>
              <a:t>Click to add text</a:t>
            </a:r>
          </a:p>
        </p:txBody>
      </p:sp>
      <p:sp>
        <p:nvSpPr>
          <p:cNvPr id="8" name="Footer Placeholder 5">
            <a:extLst>
              <a:ext uri="{FF2B5EF4-FFF2-40B4-BE49-F238E27FC236}">
                <a16:creationId xmlns:a16="http://schemas.microsoft.com/office/drawing/2014/main" id="{08A4DF0F-5127-88C0-5815-EEE40F2F70DA}"/>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9" name="Slide Number Placeholder 6">
            <a:extLst>
              <a:ext uri="{FF2B5EF4-FFF2-40B4-BE49-F238E27FC236}">
                <a16:creationId xmlns:a16="http://schemas.microsoft.com/office/drawing/2014/main" id="{A3E14BD2-C2A0-B077-C464-EF890C53033D}"/>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1480179D-7814-EAFF-67E5-EEC6DEA50CEA}"/>
              </a:ext>
            </a:extLst>
          </p:cNvPr>
          <p:cNvPicPr>
            <a:picLocks noChangeAspect="1"/>
          </p:cNvPicPr>
          <p:nvPr/>
        </p:nvPicPr>
        <p:blipFill>
          <a:blip r:embed="rId2"/>
          <a:stretch>
            <a:fillRect/>
          </a:stretch>
        </p:blipFill>
        <p:spPr>
          <a:xfrm>
            <a:off x="868868" y="6429898"/>
            <a:ext cx="903863" cy="218028"/>
          </a:xfrm>
          <a:prstGeom prst="rect">
            <a:avLst/>
          </a:prstGeom>
        </p:spPr>
      </p:pic>
      <p:pic>
        <p:nvPicPr>
          <p:cNvPr id="18" name="Picture 17">
            <a:extLst>
              <a:ext uri="{FF2B5EF4-FFF2-40B4-BE49-F238E27FC236}">
                <a16:creationId xmlns:a16="http://schemas.microsoft.com/office/drawing/2014/main" id="{B619DB10-5613-D8E9-00A2-3BD96FCBB6B9}"/>
              </a:ext>
            </a:extLst>
          </p:cNvPr>
          <p:cNvPicPr>
            <a:picLocks noChangeAspect="1"/>
          </p:cNvPicPr>
          <p:nvPr/>
        </p:nvPicPr>
        <p:blipFill>
          <a:blip r:embed="rId3"/>
          <a:stretch>
            <a:fillRect/>
          </a:stretch>
        </p:blipFill>
        <p:spPr>
          <a:xfrm>
            <a:off x="5619750" y="2286282"/>
            <a:ext cx="952500" cy="133350"/>
          </a:xfrm>
          <a:prstGeom prst="rect">
            <a:avLst/>
          </a:prstGeom>
        </p:spPr>
      </p:pic>
      <p:pic>
        <p:nvPicPr>
          <p:cNvPr id="20" name="Picture 19">
            <a:extLst>
              <a:ext uri="{FF2B5EF4-FFF2-40B4-BE49-F238E27FC236}">
                <a16:creationId xmlns:a16="http://schemas.microsoft.com/office/drawing/2014/main" id="{A8F525C7-D177-7BB2-38D6-CB11F3ADE8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10383321" y="136525"/>
            <a:ext cx="2617229" cy="3118294"/>
          </a:xfrm>
          <a:prstGeom prst="rect">
            <a:avLst/>
          </a:prstGeom>
        </p:spPr>
      </p:pic>
    </p:spTree>
    <p:extLst>
      <p:ext uri="{BB962C8B-B14F-4D97-AF65-F5344CB8AC3E}">
        <p14:creationId xmlns:p14="http://schemas.microsoft.com/office/powerpoint/2010/main" val="327176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b="1" kern="1200" spc="150" baseline="0" dirty="0">
                <a:solidFill>
                  <a:srgbClr val="001B37"/>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2" name="Picture Placeholder 11">
            <a:extLst>
              <a:ext uri="{FF2B5EF4-FFF2-40B4-BE49-F238E27FC236}">
                <a16:creationId xmlns:a16="http://schemas.microsoft.com/office/drawing/2014/main" id="{5D2C33EF-F16B-F5D5-FBFB-094926CD93C5}"/>
              </a:ext>
            </a:extLst>
          </p:cNvPr>
          <p:cNvSpPr>
            <a:spLocks noGrp="1"/>
          </p:cNvSpPr>
          <p:nvPr>
            <p:ph type="pic" sz="quarter" idx="29"/>
          </p:nvPr>
        </p:nvSpPr>
        <p:spPr>
          <a:xfrm>
            <a:off x="220717" y="178676"/>
            <a:ext cx="5349766" cy="3880562"/>
          </a:xfrm>
        </p:spPr>
        <p:txBody>
          <a:bodyPr/>
          <a:lstStyle/>
          <a:p>
            <a:r>
              <a:rPr lang="en-US"/>
              <a:t>Click icon to add picture</a:t>
            </a:r>
          </a:p>
        </p:txBody>
      </p:sp>
      <p:sp>
        <p:nvSpPr>
          <p:cNvPr id="2" name="Rectangle 1">
            <a:extLst>
              <a:ext uri="{FF2B5EF4-FFF2-40B4-BE49-F238E27FC236}">
                <a16:creationId xmlns:a16="http://schemas.microsoft.com/office/drawing/2014/main" id="{CAB25F44-D71A-8B15-221B-505AB7622FA3}"/>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5">
            <a:extLst>
              <a:ext uri="{FF2B5EF4-FFF2-40B4-BE49-F238E27FC236}">
                <a16:creationId xmlns:a16="http://schemas.microsoft.com/office/drawing/2014/main" id="{F26CCDD7-5A49-9723-2A67-75CAA432D832}"/>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6" name="Slide Number Placeholder 6">
            <a:extLst>
              <a:ext uri="{FF2B5EF4-FFF2-40B4-BE49-F238E27FC236}">
                <a16:creationId xmlns:a16="http://schemas.microsoft.com/office/drawing/2014/main" id="{847B9AC2-8C1A-54EF-0E86-BB84F6BB5304}"/>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7" name="Picture 6" descr="A picture containing text, clipart&#10;&#10;Description automatically generated">
            <a:extLst>
              <a:ext uri="{FF2B5EF4-FFF2-40B4-BE49-F238E27FC236}">
                <a16:creationId xmlns:a16="http://schemas.microsoft.com/office/drawing/2014/main" id="{AC8F700A-601F-9D22-CF1B-A8E236057464}"/>
              </a:ext>
            </a:extLst>
          </p:cNvPr>
          <p:cNvPicPr>
            <a:picLocks noChangeAspect="1"/>
          </p:cNvPicPr>
          <p:nvPr/>
        </p:nvPicPr>
        <p:blipFill>
          <a:blip r:embed="rId2"/>
          <a:stretch>
            <a:fillRect/>
          </a:stretch>
        </p:blipFill>
        <p:spPr>
          <a:xfrm>
            <a:off x="868868" y="6429898"/>
            <a:ext cx="903863" cy="218028"/>
          </a:xfrm>
          <a:prstGeom prst="rect">
            <a:avLst/>
          </a:prstGeom>
        </p:spPr>
      </p:pic>
    </p:spTree>
    <p:extLst>
      <p:ext uri="{BB962C8B-B14F-4D97-AF65-F5344CB8AC3E}">
        <p14:creationId xmlns:p14="http://schemas.microsoft.com/office/powerpoint/2010/main" val="355512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troduction">
    <p:bg>
      <p:bgPr>
        <a:solidFill>
          <a:srgbClr val="7BADD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1717A9-EFB7-A505-213D-982BBCF282B6}"/>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Autofit/>
          </a:bodyPr>
          <a:lstStyle>
            <a:lvl1pPr>
              <a:defRPr lang="en-US" sz="4000" b="1"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5">
            <a:extLst>
              <a:ext uri="{FF2B5EF4-FFF2-40B4-BE49-F238E27FC236}">
                <a16:creationId xmlns:a16="http://schemas.microsoft.com/office/drawing/2014/main" id="{B26DC275-0029-8D64-B38C-C64B9B00A5DA}"/>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12" name="Slide Number Placeholder 6">
            <a:extLst>
              <a:ext uri="{FF2B5EF4-FFF2-40B4-BE49-F238E27FC236}">
                <a16:creationId xmlns:a16="http://schemas.microsoft.com/office/drawing/2014/main" id="{C786B635-738C-42C6-3C20-1A845486274C}"/>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3" name="Picture 12" descr="A picture containing text, clipart&#10;&#10;Description automatically generated">
            <a:extLst>
              <a:ext uri="{FF2B5EF4-FFF2-40B4-BE49-F238E27FC236}">
                <a16:creationId xmlns:a16="http://schemas.microsoft.com/office/drawing/2014/main" id="{73A1DB2F-9F85-06A8-5296-37E33CBA39E7}"/>
              </a:ext>
            </a:extLst>
          </p:cNvPr>
          <p:cNvPicPr>
            <a:picLocks noChangeAspect="1"/>
          </p:cNvPicPr>
          <p:nvPr/>
        </p:nvPicPr>
        <p:blipFill>
          <a:blip r:embed="rId2"/>
          <a:stretch>
            <a:fillRect/>
          </a:stretch>
        </p:blipFill>
        <p:spPr>
          <a:xfrm>
            <a:off x="868868" y="6429898"/>
            <a:ext cx="903863" cy="218028"/>
          </a:xfrm>
          <a:prstGeom prst="rect">
            <a:avLst/>
          </a:prstGeom>
        </p:spPr>
      </p:pic>
      <p:sp>
        <p:nvSpPr>
          <p:cNvPr id="16" name="Picture Placeholder 15">
            <a:extLst>
              <a:ext uri="{FF2B5EF4-FFF2-40B4-BE49-F238E27FC236}">
                <a16:creationId xmlns:a16="http://schemas.microsoft.com/office/drawing/2014/main" id="{5553F9D1-D445-6DED-C244-487AA7EE1BF0}"/>
              </a:ext>
            </a:extLst>
          </p:cNvPr>
          <p:cNvSpPr>
            <a:spLocks noGrp="1"/>
          </p:cNvSpPr>
          <p:nvPr>
            <p:ph type="pic" sz="quarter" idx="13"/>
          </p:nvPr>
        </p:nvSpPr>
        <p:spPr>
          <a:xfrm>
            <a:off x="6600825" y="147638"/>
            <a:ext cx="5411788" cy="5972175"/>
          </a:xfrm>
        </p:spPr>
        <p:txBody>
          <a:bodyPr/>
          <a:lstStyle/>
          <a:p>
            <a:r>
              <a:rPr lang="en-US"/>
              <a:t>Click icon to add picture</a:t>
            </a:r>
          </a:p>
        </p:txBody>
      </p:sp>
    </p:spTree>
    <p:extLst>
      <p:ext uri="{BB962C8B-B14F-4D97-AF65-F5344CB8AC3E}">
        <p14:creationId xmlns:p14="http://schemas.microsoft.com/office/powerpoint/2010/main" val="113640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Break">
    <p:bg>
      <p:bgPr>
        <a:solidFill>
          <a:srgbClr val="001B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4000" b="1" spc="150" baseline="0">
                <a:solidFill>
                  <a:schemeClr val="bg1"/>
                </a:solidFill>
              </a:defRPr>
            </a:lvl1pPr>
          </a:lstStyle>
          <a:p>
            <a:r>
              <a:rPr lang="en-US"/>
              <a:t>CLICK TO EDIT MASTER TITLE STYLE</a:t>
            </a:r>
          </a:p>
        </p:txBody>
      </p:sp>
      <p:pic>
        <p:nvPicPr>
          <p:cNvPr id="4" name="Picture 3" descr="Icon&#10;&#10;Description automatically generated">
            <a:extLst>
              <a:ext uri="{FF2B5EF4-FFF2-40B4-BE49-F238E27FC236}">
                <a16:creationId xmlns:a16="http://schemas.microsoft.com/office/drawing/2014/main" id="{DE718CE7-5DBA-0693-6705-F713685225CC}"/>
              </a:ext>
            </a:extLst>
          </p:cNvPr>
          <p:cNvPicPr>
            <a:picLocks noChangeAspect="1"/>
          </p:cNvPicPr>
          <p:nvPr/>
        </p:nvPicPr>
        <p:blipFill>
          <a:blip r:embed="rId2"/>
          <a:stretch>
            <a:fillRect/>
          </a:stretch>
        </p:blipFill>
        <p:spPr>
          <a:xfrm>
            <a:off x="671864" y="2571235"/>
            <a:ext cx="5424136" cy="1473536"/>
          </a:xfrm>
          <a:prstGeom prst="rect">
            <a:avLst/>
          </a:prstGeom>
        </p:spPr>
      </p:pic>
    </p:spTree>
    <p:extLst>
      <p:ext uri="{BB962C8B-B14F-4D97-AF65-F5344CB8AC3E}">
        <p14:creationId xmlns:p14="http://schemas.microsoft.com/office/powerpoint/2010/main" val="293935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b="1" kern="1200" cap="all" spc="150" baseline="0" dirty="0">
                <a:solidFill>
                  <a:srgbClr val="001B37"/>
                </a:solidFill>
                <a:latin typeface="+mj-lt"/>
                <a:ea typeface="+mj-ea"/>
                <a:cs typeface="+mj-cs"/>
              </a:defRPr>
            </a:lvl1pPr>
          </a:lstStyle>
          <a:p>
            <a:r>
              <a:rPr lang="en-US"/>
              <a:t>CLICK TO EDIT MASTER TITLE STYLE</a:t>
            </a:r>
          </a:p>
        </p:txBody>
      </p: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4" name="Rectangle 3">
            <a:extLst>
              <a:ext uri="{FF2B5EF4-FFF2-40B4-BE49-F238E27FC236}">
                <a16:creationId xmlns:a16="http://schemas.microsoft.com/office/drawing/2014/main" id="{8E4AD1DE-96BC-1A17-CA11-CC51EAAD21B6}"/>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5">
            <a:extLst>
              <a:ext uri="{FF2B5EF4-FFF2-40B4-BE49-F238E27FC236}">
                <a16:creationId xmlns:a16="http://schemas.microsoft.com/office/drawing/2014/main" id="{039E1DB7-A072-C562-1ECB-C452E67EEAE2}"/>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6" name="Slide Number Placeholder 6">
            <a:extLst>
              <a:ext uri="{FF2B5EF4-FFF2-40B4-BE49-F238E27FC236}">
                <a16:creationId xmlns:a16="http://schemas.microsoft.com/office/drawing/2014/main" id="{EE8F770F-0392-3C91-E884-D6B00B7C9576}"/>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8" name="Picture 7" descr="A picture containing text, clipart&#10;&#10;Description automatically generated">
            <a:extLst>
              <a:ext uri="{FF2B5EF4-FFF2-40B4-BE49-F238E27FC236}">
                <a16:creationId xmlns:a16="http://schemas.microsoft.com/office/drawing/2014/main" id="{C25ECF7C-B39B-EF9F-6124-A4E9BBAAEC6E}"/>
              </a:ext>
            </a:extLst>
          </p:cNvPr>
          <p:cNvPicPr>
            <a:picLocks noChangeAspect="1"/>
          </p:cNvPicPr>
          <p:nvPr/>
        </p:nvPicPr>
        <p:blipFill>
          <a:blip r:embed="rId4"/>
          <a:stretch>
            <a:fillRect/>
          </a:stretch>
        </p:blipFill>
        <p:spPr>
          <a:xfrm>
            <a:off x="868868" y="6429898"/>
            <a:ext cx="903863" cy="218028"/>
          </a:xfrm>
          <a:prstGeom prst="rect">
            <a:avLst/>
          </a:prstGeom>
        </p:spPr>
      </p:pic>
    </p:spTree>
    <p:extLst>
      <p:ext uri="{BB962C8B-B14F-4D97-AF65-F5344CB8AC3E}">
        <p14:creationId xmlns:p14="http://schemas.microsoft.com/office/powerpoint/2010/main" val="173886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6011E7-32E9-9453-6179-116EBE85BBD8}"/>
              </a:ext>
            </a:extLst>
          </p:cNvPr>
          <p:cNvSpPr/>
          <p:nvPr/>
        </p:nvSpPr>
        <p:spPr>
          <a:xfrm>
            <a:off x="0" y="6255834"/>
            <a:ext cx="12192000" cy="602166"/>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b="1" kern="1200" cap="all" spc="150" baseline="0" dirty="0">
                <a:solidFill>
                  <a:srgbClr val="001B37"/>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3159062"/>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4216732"/>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3159062"/>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4216732"/>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3159062"/>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4216732"/>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5">
            <a:extLst>
              <a:ext uri="{FF2B5EF4-FFF2-40B4-BE49-F238E27FC236}">
                <a16:creationId xmlns:a16="http://schemas.microsoft.com/office/drawing/2014/main" id="{E9C2F2DA-7A1E-9D5A-C378-49B394898616}"/>
              </a:ext>
            </a:extLst>
          </p:cNvPr>
          <p:cNvSpPr>
            <a:spLocks noGrp="1"/>
          </p:cNvSpPr>
          <p:nvPr>
            <p:ph type="ftr" sz="quarter" idx="11"/>
          </p:nvPr>
        </p:nvSpPr>
        <p:spPr>
          <a:xfrm>
            <a:off x="5191644" y="6356350"/>
            <a:ext cx="1808712" cy="365125"/>
          </a:xfrm>
        </p:spPr>
        <p:txBody>
          <a:bodyPr/>
          <a:lstStyle>
            <a:lvl1pPr algn="ctr">
              <a:defRPr sz="900">
                <a:solidFill>
                  <a:srgbClr val="001B37"/>
                </a:solidFill>
              </a:defRPr>
            </a:lvl1pPr>
          </a:lstStyle>
          <a:p>
            <a:r>
              <a:rPr lang="en-US"/>
              <a:t>invzbl.com</a:t>
            </a:r>
          </a:p>
        </p:txBody>
      </p:sp>
      <p:sp>
        <p:nvSpPr>
          <p:cNvPr id="12" name="Slide Number Placeholder 6">
            <a:extLst>
              <a:ext uri="{FF2B5EF4-FFF2-40B4-BE49-F238E27FC236}">
                <a16:creationId xmlns:a16="http://schemas.microsoft.com/office/drawing/2014/main" id="{BD46FA93-4E62-FA4B-4DCF-1B80A826F40B}"/>
              </a:ext>
            </a:extLst>
          </p:cNvPr>
          <p:cNvSpPr>
            <a:spLocks noGrp="1"/>
          </p:cNvSpPr>
          <p:nvPr>
            <p:ph type="sldNum" sz="quarter" idx="12"/>
          </p:nvPr>
        </p:nvSpPr>
        <p:spPr>
          <a:xfrm>
            <a:off x="10810874" y="6356350"/>
            <a:ext cx="542925" cy="365125"/>
          </a:xfrm>
        </p:spPr>
        <p:txBody>
          <a:bodyPr/>
          <a:lstStyle>
            <a:lvl1pPr>
              <a:defRPr sz="900">
                <a:solidFill>
                  <a:srgbClr val="001B37"/>
                </a:solidFill>
              </a:defRPr>
            </a:lvl1pPr>
          </a:lstStyle>
          <a:p>
            <a:fld id="{C94483EA-C749-4C66-985C-EBAA89AE22E7}" type="slidenum">
              <a:rPr lang="en-US" smtClean="0"/>
              <a:t>‹#›</a:t>
            </a:fld>
            <a:endParaRPr lang="en-US"/>
          </a:p>
        </p:txBody>
      </p:sp>
      <p:pic>
        <p:nvPicPr>
          <p:cNvPr id="13" name="Picture 12" descr="A picture containing text, clipart&#10;&#10;Description automatically generated">
            <a:extLst>
              <a:ext uri="{FF2B5EF4-FFF2-40B4-BE49-F238E27FC236}">
                <a16:creationId xmlns:a16="http://schemas.microsoft.com/office/drawing/2014/main" id="{ADD3C844-FE3E-7D38-5CDF-19F93C65DB79}"/>
              </a:ext>
            </a:extLst>
          </p:cNvPr>
          <p:cNvPicPr>
            <a:picLocks noChangeAspect="1"/>
          </p:cNvPicPr>
          <p:nvPr/>
        </p:nvPicPr>
        <p:blipFill>
          <a:blip r:embed="rId2"/>
          <a:stretch>
            <a:fillRect/>
          </a:stretch>
        </p:blipFill>
        <p:spPr>
          <a:xfrm>
            <a:off x="868868" y="6429898"/>
            <a:ext cx="903863" cy="218028"/>
          </a:xfrm>
          <a:prstGeom prst="rect">
            <a:avLst/>
          </a:prstGeom>
        </p:spPr>
      </p:pic>
      <p:pic>
        <p:nvPicPr>
          <p:cNvPr id="14" name="Picture 13" descr="Background pattern">
            <a:extLst>
              <a:ext uri="{FF2B5EF4-FFF2-40B4-BE49-F238E27FC236}">
                <a16:creationId xmlns:a16="http://schemas.microsoft.com/office/drawing/2014/main" id="{9CC33831-40A3-D27A-932F-7F8BEC089746}"/>
              </a:ext>
            </a:extLst>
          </p:cNvPr>
          <p:cNvPicPr>
            <a:picLocks noChangeAspect="1"/>
          </p:cNvPicPr>
          <p:nvPr/>
        </p:nvPicPr>
        <p:blipFill>
          <a:blip r:embed="rId3"/>
          <a:stretch>
            <a:fillRect/>
          </a:stretch>
        </p:blipFill>
        <p:spPr>
          <a:xfrm>
            <a:off x="-3542186" y="-3547271"/>
            <a:ext cx="6853145" cy="6858000"/>
          </a:xfrm>
          <a:prstGeom prst="rect">
            <a:avLst/>
          </a:prstGeom>
        </p:spPr>
      </p:pic>
      <p:sp>
        <p:nvSpPr>
          <p:cNvPr id="17" name="Picture Placeholder 16">
            <a:extLst>
              <a:ext uri="{FF2B5EF4-FFF2-40B4-BE49-F238E27FC236}">
                <a16:creationId xmlns:a16="http://schemas.microsoft.com/office/drawing/2014/main" id="{7E9BF05D-D8CA-09DF-BD82-77073B43E1DF}"/>
              </a:ext>
            </a:extLst>
          </p:cNvPr>
          <p:cNvSpPr>
            <a:spLocks noGrp="1"/>
          </p:cNvSpPr>
          <p:nvPr>
            <p:ph type="pic" sz="quarter" idx="15"/>
          </p:nvPr>
        </p:nvSpPr>
        <p:spPr>
          <a:xfrm>
            <a:off x="1955800" y="2217738"/>
            <a:ext cx="1481138" cy="925512"/>
          </a:xfrm>
        </p:spPr>
        <p:txBody>
          <a:bodyPr/>
          <a:lstStyle/>
          <a:p>
            <a:r>
              <a:rPr lang="en-US"/>
              <a:t>Click icon to add picture</a:t>
            </a:r>
          </a:p>
        </p:txBody>
      </p:sp>
      <p:sp>
        <p:nvSpPr>
          <p:cNvPr id="18" name="Picture Placeholder 16">
            <a:extLst>
              <a:ext uri="{FF2B5EF4-FFF2-40B4-BE49-F238E27FC236}">
                <a16:creationId xmlns:a16="http://schemas.microsoft.com/office/drawing/2014/main" id="{D6945412-63C2-46D2-F50A-E19E28B49A16}"/>
              </a:ext>
            </a:extLst>
          </p:cNvPr>
          <p:cNvSpPr>
            <a:spLocks noGrp="1"/>
          </p:cNvSpPr>
          <p:nvPr>
            <p:ph type="pic" sz="quarter" idx="16"/>
          </p:nvPr>
        </p:nvSpPr>
        <p:spPr>
          <a:xfrm>
            <a:off x="5355431" y="2233550"/>
            <a:ext cx="1481138" cy="925512"/>
          </a:xfrm>
        </p:spPr>
        <p:txBody>
          <a:bodyPr/>
          <a:lstStyle/>
          <a:p>
            <a:r>
              <a:rPr lang="en-US"/>
              <a:t>Click icon to add picture</a:t>
            </a:r>
          </a:p>
        </p:txBody>
      </p:sp>
      <p:sp>
        <p:nvSpPr>
          <p:cNvPr id="19" name="Picture Placeholder 16">
            <a:extLst>
              <a:ext uri="{FF2B5EF4-FFF2-40B4-BE49-F238E27FC236}">
                <a16:creationId xmlns:a16="http://schemas.microsoft.com/office/drawing/2014/main" id="{DF600AEB-1EC2-DADA-238D-9A55FF336EA8}"/>
              </a:ext>
            </a:extLst>
          </p:cNvPr>
          <p:cNvSpPr>
            <a:spLocks noGrp="1"/>
          </p:cNvSpPr>
          <p:nvPr>
            <p:ph type="pic" sz="quarter" idx="17"/>
          </p:nvPr>
        </p:nvSpPr>
        <p:spPr>
          <a:xfrm>
            <a:off x="8774188" y="2228567"/>
            <a:ext cx="1481138" cy="925512"/>
          </a:xfrm>
        </p:spPr>
        <p:txBody>
          <a:bodyPr/>
          <a:lstStyle/>
          <a:p>
            <a:r>
              <a:rPr lang="en-US"/>
              <a:t>Click icon to add picture</a:t>
            </a:r>
          </a:p>
        </p:txBody>
      </p:sp>
    </p:spTree>
    <p:extLst>
      <p:ext uri="{BB962C8B-B14F-4D97-AF65-F5344CB8AC3E}">
        <p14:creationId xmlns:p14="http://schemas.microsoft.com/office/powerpoint/2010/main" val="6328275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invzbl.com</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4483EA-C749-4C66-985C-EBAA89AE22E7}" type="slidenum">
              <a:rPr lang="en-US" smtClean="0"/>
              <a:t>‹#›</a:t>
            </a:fld>
            <a:endParaRPr lang="en-US"/>
          </a:p>
        </p:txBody>
      </p:sp>
    </p:spTree>
    <p:extLst>
      <p:ext uri="{BB962C8B-B14F-4D97-AF65-F5344CB8AC3E}">
        <p14:creationId xmlns:p14="http://schemas.microsoft.com/office/powerpoint/2010/main" val="790703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dt="0"/>
  <p:txStyles>
    <p:titleStyle>
      <a:lvl1pPr algn="l" defTabSz="914400" rtl="0" eaLnBrk="1" latinLnBrk="0" hangingPunct="1">
        <a:lnSpc>
          <a:spcPct val="90000"/>
        </a:lnSpc>
        <a:spcBef>
          <a:spcPct val="0"/>
        </a:spcBef>
        <a:buNone/>
        <a:defRPr sz="4400" kern="1200" cap="all" baseline="0">
          <a:solidFill>
            <a:schemeClr val="tx1"/>
          </a:solidFill>
          <a:latin typeface="Avenir Black" panose="020B0803020203020204" pitchFamily="34" charset="-78"/>
          <a:ea typeface="+mj-ea"/>
          <a:cs typeface="Avenir Black" panose="020B0803020203020204" pitchFamily="34" charset="-7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mailto:discover@invzbl.com" TargetMode="External"/><Relationship Id="rId2" Type="http://schemas.openxmlformats.org/officeDocument/2006/relationships/hyperlink" Target="https://invzbl.com/envelo"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8033-B692-F5D9-3C32-8B639E5D8BCB}"/>
              </a:ext>
            </a:extLst>
          </p:cNvPr>
          <p:cNvSpPr>
            <a:spLocks noGrp="1"/>
          </p:cNvSpPr>
          <p:nvPr>
            <p:ph type="ctrTitle"/>
          </p:nvPr>
        </p:nvSpPr>
        <p:spPr>
          <a:xfrm>
            <a:off x="6416040" y="2695074"/>
            <a:ext cx="5404899" cy="2582021"/>
          </a:xfrm>
        </p:spPr>
        <p:txBody>
          <a:bodyPr/>
          <a:lstStyle/>
          <a:p>
            <a:r>
              <a:rPr lang="en-US" sz="3000"/>
              <a:t>healthy buildings OF THE FUTURE, TODAY</a:t>
            </a:r>
          </a:p>
        </p:txBody>
      </p:sp>
    </p:spTree>
    <p:extLst>
      <p:ext uri="{BB962C8B-B14F-4D97-AF65-F5344CB8AC3E}">
        <p14:creationId xmlns:p14="http://schemas.microsoft.com/office/powerpoint/2010/main" val="264362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a:extLst>
              <a:ext uri="{FF2B5EF4-FFF2-40B4-BE49-F238E27FC236}">
                <a16:creationId xmlns:a16="http://schemas.microsoft.com/office/drawing/2014/main" id="{0ACCF1D1-7415-A071-1B7B-D3969AE6612D}"/>
              </a:ext>
            </a:extLst>
          </p:cNvPr>
          <p:cNvPicPr/>
          <p:nvPr/>
        </p:nvPicPr>
        <p:blipFill rotWithShape="1">
          <a:blip r:embed="rId3" cstate="print"/>
          <a:srcRect t="7284"/>
          <a:stretch/>
        </p:blipFill>
        <p:spPr>
          <a:xfrm>
            <a:off x="742951" y="1623058"/>
            <a:ext cx="5711189" cy="4407490"/>
          </a:xfrm>
          <a:prstGeom prst="rect">
            <a:avLst/>
          </a:prstGeom>
        </p:spPr>
      </p:pic>
      <p:pic>
        <p:nvPicPr>
          <p:cNvPr id="8" name="object 14">
            <a:extLst>
              <a:ext uri="{FF2B5EF4-FFF2-40B4-BE49-F238E27FC236}">
                <a16:creationId xmlns:a16="http://schemas.microsoft.com/office/drawing/2014/main" id="{A65C3EBF-9967-53CF-7E91-6F4E8C42A74F}"/>
              </a:ext>
            </a:extLst>
          </p:cNvPr>
          <p:cNvPicPr/>
          <p:nvPr/>
        </p:nvPicPr>
        <p:blipFill>
          <a:blip r:embed="rId4" cstate="print"/>
          <a:stretch>
            <a:fillRect/>
          </a:stretch>
        </p:blipFill>
        <p:spPr>
          <a:xfrm>
            <a:off x="6667500" y="3857593"/>
            <a:ext cx="4552950" cy="2202922"/>
          </a:xfrm>
          <a:prstGeom prst="rect">
            <a:avLst/>
          </a:prstGeom>
        </p:spPr>
      </p:pic>
      <p:pic>
        <p:nvPicPr>
          <p:cNvPr id="7" name="object 15">
            <a:extLst>
              <a:ext uri="{FF2B5EF4-FFF2-40B4-BE49-F238E27FC236}">
                <a16:creationId xmlns:a16="http://schemas.microsoft.com/office/drawing/2014/main" id="{DB3DB982-1345-786D-ED7B-E8C471342A55}"/>
              </a:ext>
            </a:extLst>
          </p:cNvPr>
          <p:cNvPicPr/>
          <p:nvPr/>
        </p:nvPicPr>
        <p:blipFill>
          <a:blip r:embed="rId5" cstate="print"/>
          <a:stretch>
            <a:fillRect/>
          </a:stretch>
        </p:blipFill>
        <p:spPr>
          <a:xfrm>
            <a:off x="6667500" y="1623058"/>
            <a:ext cx="4641850" cy="2207556"/>
          </a:xfrm>
          <a:prstGeom prst="rect">
            <a:avLst/>
          </a:prstGeom>
        </p:spPr>
      </p:pic>
      <p:sp>
        <p:nvSpPr>
          <p:cNvPr id="4" name="Title 3">
            <a:extLst>
              <a:ext uri="{FF2B5EF4-FFF2-40B4-BE49-F238E27FC236}">
                <a16:creationId xmlns:a16="http://schemas.microsoft.com/office/drawing/2014/main" id="{B18F39B8-8106-3211-757F-C4F5E20A773C}"/>
              </a:ext>
            </a:extLst>
          </p:cNvPr>
          <p:cNvSpPr>
            <a:spLocks noGrp="1"/>
          </p:cNvSpPr>
          <p:nvPr>
            <p:ph type="title"/>
          </p:nvPr>
        </p:nvSpPr>
        <p:spPr>
          <a:xfrm>
            <a:off x="1885156" y="297497"/>
            <a:ext cx="8421688" cy="1325563"/>
          </a:xfrm>
        </p:spPr>
        <p:txBody>
          <a:bodyPr>
            <a:normAutofit/>
          </a:bodyPr>
          <a:lstStyle/>
          <a:p>
            <a:r>
              <a:rPr lang="de-DE" sz="3600">
                <a:solidFill>
                  <a:srgbClr val="7BADD3"/>
                </a:solidFill>
              </a:rPr>
              <a:t>HEALTHY BUILDING</a:t>
            </a:r>
            <a:br>
              <a:rPr lang="de-DE" sz="3600"/>
            </a:br>
            <a:r>
              <a:rPr lang="de-DE" sz="3600"/>
              <a:t>Results &amp; Savings</a:t>
            </a:r>
            <a:endParaRPr lang="en-US" sz="3600"/>
          </a:p>
        </p:txBody>
      </p:sp>
      <p:sp>
        <p:nvSpPr>
          <p:cNvPr id="15" name="Slide Number Placeholder 14">
            <a:extLst>
              <a:ext uri="{FF2B5EF4-FFF2-40B4-BE49-F238E27FC236}">
                <a16:creationId xmlns:a16="http://schemas.microsoft.com/office/drawing/2014/main" id="{9D5AD6CA-9D44-F041-E5F3-72A1E70E29D9}"/>
              </a:ext>
            </a:extLst>
          </p:cNvPr>
          <p:cNvSpPr>
            <a:spLocks noGrp="1"/>
          </p:cNvSpPr>
          <p:nvPr>
            <p:ph type="sldNum" sz="quarter" idx="12"/>
          </p:nvPr>
        </p:nvSpPr>
        <p:spPr/>
        <p:txBody>
          <a:bodyPr/>
          <a:lstStyle/>
          <a:p>
            <a:fld id="{C94483EA-C749-4C66-985C-EBAA89AE22E7}" type="slidenum">
              <a:rPr lang="en-US" smtClean="0"/>
              <a:t>10</a:t>
            </a:fld>
            <a:endParaRPr lang="en-US"/>
          </a:p>
        </p:txBody>
      </p:sp>
      <p:sp>
        <p:nvSpPr>
          <p:cNvPr id="44" name="Rectangle 43">
            <a:extLst>
              <a:ext uri="{FF2B5EF4-FFF2-40B4-BE49-F238E27FC236}">
                <a16:creationId xmlns:a16="http://schemas.microsoft.com/office/drawing/2014/main" id="{57766E35-2744-7FDA-A93D-159468E1D4AD}"/>
              </a:ext>
            </a:extLst>
          </p:cNvPr>
          <p:cNvSpPr/>
          <p:nvPr/>
        </p:nvSpPr>
        <p:spPr>
          <a:xfrm>
            <a:off x="742951" y="1623059"/>
            <a:ext cx="4559300" cy="830581"/>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BADD3"/>
              </a:solidFill>
            </a:endParaRPr>
          </a:p>
        </p:txBody>
      </p:sp>
      <p:sp>
        <p:nvSpPr>
          <p:cNvPr id="6" name="Text Placeholder 4">
            <a:extLst>
              <a:ext uri="{FF2B5EF4-FFF2-40B4-BE49-F238E27FC236}">
                <a16:creationId xmlns:a16="http://schemas.microsoft.com/office/drawing/2014/main" id="{74398F8F-4368-7C40-BE19-B565E96AD881}"/>
              </a:ext>
            </a:extLst>
          </p:cNvPr>
          <p:cNvSpPr txBox="1">
            <a:spLocks/>
          </p:cNvSpPr>
          <p:nvPr/>
        </p:nvSpPr>
        <p:spPr>
          <a:xfrm>
            <a:off x="1797391" y="1919442"/>
            <a:ext cx="5433204" cy="3651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rgbClr val="001B37"/>
                </a:solidFill>
              </a:rPr>
              <a:t>Case Study #2</a:t>
            </a:r>
          </a:p>
        </p:txBody>
      </p:sp>
    </p:spTree>
    <p:extLst>
      <p:ext uri="{BB962C8B-B14F-4D97-AF65-F5344CB8AC3E}">
        <p14:creationId xmlns:p14="http://schemas.microsoft.com/office/powerpoint/2010/main" val="396404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885A8-ED92-E841-726D-BD4141CEE916}"/>
              </a:ext>
            </a:extLst>
          </p:cNvPr>
          <p:cNvSpPr>
            <a:spLocks noGrp="1"/>
          </p:cNvSpPr>
          <p:nvPr>
            <p:ph type="title"/>
          </p:nvPr>
        </p:nvSpPr>
        <p:spPr/>
        <p:txBody>
          <a:bodyPr/>
          <a:lstStyle/>
          <a:p>
            <a:r>
              <a:rPr lang="de-DE"/>
              <a:t>People are happier in a healthy building</a:t>
            </a:r>
            <a:endParaRPr lang="en-US"/>
          </a:p>
        </p:txBody>
      </p:sp>
      <p:sp>
        <p:nvSpPr>
          <p:cNvPr id="13" name="Footer Placeholder 12">
            <a:extLst>
              <a:ext uri="{FF2B5EF4-FFF2-40B4-BE49-F238E27FC236}">
                <a16:creationId xmlns:a16="http://schemas.microsoft.com/office/drawing/2014/main" id="{0D031BB9-6A00-42F9-E7F3-AA425587C08B}"/>
              </a:ext>
            </a:extLst>
          </p:cNvPr>
          <p:cNvSpPr>
            <a:spLocks noGrp="1"/>
          </p:cNvSpPr>
          <p:nvPr>
            <p:ph type="ftr" sz="quarter" idx="11"/>
          </p:nvPr>
        </p:nvSpPr>
        <p:spPr/>
        <p:txBody>
          <a:bodyPr/>
          <a:lstStyle/>
          <a:p>
            <a:r>
              <a:rPr lang="en-US"/>
              <a:t>invzbl.com</a:t>
            </a:r>
          </a:p>
        </p:txBody>
      </p:sp>
      <p:sp>
        <p:nvSpPr>
          <p:cNvPr id="14" name="Slide Number Placeholder 13">
            <a:extLst>
              <a:ext uri="{FF2B5EF4-FFF2-40B4-BE49-F238E27FC236}">
                <a16:creationId xmlns:a16="http://schemas.microsoft.com/office/drawing/2014/main" id="{18E18FF8-37D9-0E56-30FD-9C857D86A2C5}"/>
              </a:ext>
            </a:extLst>
          </p:cNvPr>
          <p:cNvSpPr>
            <a:spLocks noGrp="1"/>
          </p:cNvSpPr>
          <p:nvPr>
            <p:ph type="sldNum" sz="quarter" idx="12"/>
          </p:nvPr>
        </p:nvSpPr>
        <p:spPr/>
        <p:txBody>
          <a:bodyPr/>
          <a:lstStyle/>
          <a:p>
            <a:fld id="{C94483EA-C749-4C66-985C-EBAA89AE22E7}" type="slidenum">
              <a:rPr lang="en-US" smtClean="0"/>
              <a:t>11</a:t>
            </a:fld>
            <a:endParaRPr lang="en-US"/>
          </a:p>
        </p:txBody>
      </p:sp>
      <p:sp>
        <p:nvSpPr>
          <p:cNvPr id="29" name="TextBox 28">
            <a:extLst>
              <a:ext uri="{FF2B5EF4-FFF2-40B4-BE49-F238E27FC236}">
                <a16:creationId xmlns:a16="http://schemas.microsoft.com/office/drawing/2014/main" id="{2DB34A9B-864D-B88A-A68C-18B204F7F4F4}"/>
              </a:ext>
            </a:extLst>
          </p:cNvPr>
          <p:cNvSpPr txBox="1"/>
          <p:nvPr/>
        </p:nvSpPr>
        <p:spPr>
          <a:xfrm>
            <a:off x="1554481" y="2960412"/>
            <a:ext cx="4135120" cy="2398092"/>
          </a:xfrm>
          <a:prstGeom prst="rect">
            <a:avLst/>
          </a:prstGeom>
          <a:noFill/>
        </p:spPr>
        <p:txBody>
          <a:bodyPr wrap="square">
            <a:spAutoFit/>
          </a:bodyPr>
          <a:lstStyle/>
          <a:p>
            <a:pPr marL="12700" marR="5080">
              <a:lnSpc>
                <a:spcPct val="100000"/>
              </a:lnSpc>
              <a:spcBef>
                <a:spcPts val="100"/>
              </a:spcBef>
            </a:pPr>
            <a:r>
              <a:rPr lang="en-US" sz="1800" spc="-80">
                <a:solidFill>
                  <a:srgbClr val="FFFFFF"/>
                </a:solidFill>
                <a:cs typeface="Arial"/>
              </a:rPr>
              <a:t>“The</a:t>
            </a:r>
            <a:r>
              <a:rPr lang="en-US" sz="1800" spc="-40">
                <a:solidFill>
                  <a:srgbClr val="FFFFFF"/>
                </a:solidFill>
                <a:cs typeface="Arial"/>
              </a:rPr>
              <a:t> </a:t>
            </a:r>
            <a:r>
              <a:rPr lang="en-US" sz="1800" spc="-20">
                <a:solidFill>
                  <a:srgbClr val="FFFFFF"/>
                </a:solidFill>
                <a:cs typeface="Arial"/>
              </a:rPr>
              <a:t>results</a:t>
            </a:r>
            <a:r>
              <a:rPr lang="en-US" sz="1800" spc="-70">
                <a:solidFill>
                  <a:srgbClr val="FFFFFF"/>
                </a:solidFill>
                <a:cs typeface="Arial"/>
              </a:rPr>
              <a:t> </a:t>
            </a:r>
            <a:r>
              <a:rPr lang="en-US" sz="1800" spc="-30">
                <a:solidFill>
                  <a:srgbClr val="FFFFFF"/>
                </a:solidFill>
                <a:cs typeface="Arial"/>
              </a:rPr>
              <a:t>speak</a:t>
            </a:r>
            <a:r>
              <a:rPr lang="en-US" sz="1800" spc="-70">
                <a:solidFill>
                  <a:srgbClr val="FFFFFF"/>
                </a:solidFill>
                <a:cs typeface="Arial"/>
              </a:rPr>
              <a:t> </a:t>
            </a:r>
            <a:r>
              <a:rPr lang="en-US" sz="1800" spc="60">
                <a:solidFill>
                  <a:srgbClr val="FFFFFF"/>
                </a:solidFill>
                <a:cs typeface="Arial"/>
              </a:rPr>
              <a:t>for</a:t>
            </a:r>
            <a:r>
              <a:rPr lang="en-US" sz="1800" spc="-45">
                <a:solidFill>
                  <a:srgbClr val="FFFFFF"/>
                </a:solidFill>
                <a:cs typeface="Arial"/>
              </a:rPr>
              <a:t> </a:t>
            </a:r>
            <a:r>
              <a:rPr lang="en-US" sz="1800" spc="-20">
                <a:solidFill>
                  <a:srgbClr val="FFFFFF"/>
                </a:solidFill>
                <a:cs typeface="Arial"/>
              </a:rPr>
              <a:t>themselves.</a:t>
            </a:r>
            <a:r>
              <a:rPr lang="en-US" sz="1800" spc="330">
                <a:solidFill>
                  <a:srgbClr val="FFFFFF"/>
                </a:solidFill>
                <a:cs typeface="Arial"/>
              </a:rPr>
              <a:t> </a:t>
            </a:r>
            <a:br>
              <a:rPr lang="en-US" sz="1800" spc="330">
                <a:solidFill>
                  <a:srgbClr val="FFFFFF"/>
                </a:solidFill>
                <a:cs typeface="Arial"/>
              </a:rPr>
            </a:br>
            <a:r>
              <a:rPr lang="en-US" sz="1800">
                <a:solidFill>
                  <a:srgbClr val="FFFFFF"/>
                </a:solidFill>
                <a:cs typeface="Arial"/>
              </a:rPr>
              <a:t>With</a:t>
            </a:r>
            <a:r>
              <a:rPr lang="en-US" sz="1800" spc="-75">
                <a:solidFill>
                  <a:srgbClr val="FFFFFF"/>
                </a:solidFill>
                <a:cs typeface="Arial"/>
              </a:rPr>
              <a:t> </a:t>
            </a:r>
            <a:r>
              <a:rPr lang="en-US" sz="1800" spc="-10">
                <a:solidFill>
                  <a:srgbClr val="FFFFFF"/>
                </a:solidFill>
                <a:cs typeface="Arial"/>
              </a:rPr>
              <a:t>better</a:t>
            </a:r>
            <a:r>
              <a:rPr lang="en-US" sz="1800" spc="500">
                <a:solidFill>
                  <a:srgbClr val="FFFFFF"/>
                </a:solidFill>
                <a:cs typeface="Arial"/>
              </a:rPr>
              <a:t> </a:t>
            </a:r>
            <a:r>
              <a:rPr lang="en-US" sz="1800">
                <a:solidFill>
                  <a:srgbClr val="FFFFFF"/>
                </a:solidFill>
                <a:cs typeface="Arial"/>
              </a:rPr>
              <a:t>health</a:t>
            </a:r>
            <a:r>
              <a:rPr lang="en-US" sz="1800" spc="-50">
                <a:solidFill>
                  <a:srgbClr val="FFFFFF"/>
                </a:solidFill>
                <a:cs typeface="Arial"/>
              </a:rPr>
              <a:t> </a:t>
            </a:r>
            <a:r>
              <a:rPr lang="en-US" sz="1800">
                <a:solidFill>
                  <a:srgbClr val="FFFFFF"/>
                </a:solidFill>
                <a:cs typeface="Arial"/>
              </a:rPr>
              <a:t>and</a:t>
            </a:r>
            <a:r>
              <a:rPr lang="en-US" sz="1800" spc="-40">
                <a:solidFill>
                  <a:srgbClr val="FFFFFF"/>
                </a:solidFill>
                <a:cs typeface="Arial"/>
              </a:rPr>
              <a:t> </a:t>
            </a:r>
            <a:r>
              <a:rPr lang="en-US" sz="1800">
                <a:solidFill>
                  <a:srgbClr val="FFFFFF"/>
                </a:solidFill>
                <a:cs typeface="Arial"/>
              </a:rPr>
              <a:t>well</a:t>
            </a:r>
            <a:r>
              <a:rPr lang="en-US" sz="1800">
                <a:solidFill>
                  <a:srgbClr val="FFFFFF"/>
                </a:solidFill>
                <a:cs typeface="Calibri"/>
              </a:rPr>
              <a:t>-</a:t>
            </a:r>
            <a:r>
              <a:rPr lang="en-US" sz="1800">
                <a:solidFill>
                  <a:srgbClr val="FFFFFF"/>
                </a:solidFill>
                <a:cs typeface="Arial"/>
              </a:rPr>
              <a:t>being</a:t>
            </a:r>
            <a:r>
              <a:rPr lang="en-US" sz="1800" spc="-45">
                <a:solidFill>
                  <a:srgbClr val="FFFFFF"/>
                </a:solidFill>
                <a:cs typeface="Arial"/>
              </a:rPr>
              <a:t> </a:t>
            </a:r>
            <a:r>
              <a:rPr lang="en-US" sz="1800" spc="60">
                <a:solidFill>
                  <a:srgbClr val="FFFFFF"/>
                </a:solidFill>
                <a:cs typeface="Arial"/>
              </a:rPr>
              <a:t>for</a:t>
            </a:r>
            <a:r>
              <a:rPr lang="en-US" sz="1800" spc="-30">
                <a:solidFill>
                  <a:srgbClr val="FFFFFF"/>
                </a:solidFill>
                <a:cs typeface="Arial"/>
              </a:rPr>
              <a:t> </a:t>
            </a:r>
            <a:r>
              <a:rPr lang="en-US" sz="1800">
                <a:solidFill>
                  <a:srgbClr val="FFFFFF"/>
                </a:solidFill>
                <a:cs typeface="Arial"/>
              </a:rPr>
              <a:t>our</a:t>
            </a:r>
            <a:r>
              <a:rPr lang="en-US" sz="1800" spc="-40">
                <a:solidFill>
                  <a:srgbClr val="FFFFFF"/>
                </a:solidFill>
                <a:cs typeface="Arial"/>
              </a:rPr>
              <a:t> </a:t>
            </a:r>
            <a:r>
              <a:rPr lang="en-US" sz="1800" spc="-45">
                <a:solidFill>
                  <a:srgbClr val="FFFFFF"/>
                </a:solidFill>
                <a:cs typeface="Arial"/>
              </a:rPr>
              <a:t>employees,</a:t>
            </a:r>
            <a:r>
              <a:rPr lang="en-US" sz="1800" spc="-50">
                <a:solidFill>
                  <a:srgbClr val="FFFFFF"/>
                </a:solidFill>
                <a:cs typeface="Arial"/>
              </a:rPr>
              <a:t> </a:t>
            </a:r>
            <a:r>
              <a:rPr lang="en-US" sz="1800">
                <a:solidFill>
                  <a:srgbClr val="FFFFFF"/>
                </a:solidFill>
                <a:cs typeface="Arial"/>
              </a:rPr>
              <a:t>and</a:t>
            </a:r>
            <a:r>
              <a:rPr lang="en-US" sz="1800" spc="-40">
                <a:solidFill>
                  <a:srgbClr val="FFFFFF"/>
                </a:solidFill>
                <a:cs typeface="Arial"/>
              </a:rPr>
              <a:t> </a:t>
            </a:r>
            <a:r>
              <a:rPr lang="en-US" sz="1800" spc="-20">
                <a:solidFill>
                  <a:srgbClr val="FFFFFF"/>
                </a:solidFill>
                <a:cs typeface="Arial"/>
              </a:rPr>
              <a:t>major</a:t>
            </a:r>
            <a:r>
              <a:rPr lang="en-US" sz="1800" spc="-50">
                <a:solidFill>
                  <a:srgbClr val="FFFFFF"/>
                </a:solidFill>
                <a:cs typeface="Arial"/>
              </a:rPr>
              <a:t> </a:t>
            </a:r>
            <a:r>
              <a:rPr lang="en-US" sz="1800" spc="-10">
                <a:solidFill>
                  <a:srgbClr val="FFFFFF"/>
                </a:solidFill>
                <a:cs typeface="Arial"/>
              </a:rPr>
              <a:t>reductions</a:t>
            </a:r>
            <a:r>
              <a:rPr lang="en-US" sz="1800" spc="-50">
                <a:solidFill>
                  <a:srgbClr val="FFFFFF"/>
                </a:solidFill>
                <a:cs typeface="Arial"/>
              </a:rPr>
              <a:t> </a:t>
            </a:r>
            <a:r>
              <a:rPr lang="en-US" sz="1800">
                <a:solidFill>
                  <a:srgbClr val="FFFFFF"/>
                </a:solidFill>
                <a:cs typeface="Arial"/>
              </a:rPr>
              <a:t>in</a:t>
            </a:r>
            <a:r>
              <a:rPr lang="en-US" sz="1800" spc="-30">
                <a:solidFill>
                  <a:srgbClr val="FFFFFF"/>
                </a:solidFill>
                <a:cs typeface="Arial"/>
              </a:rPr>
              <a:t> </a:t>
            </a:r>
            <a:r>
              <a:rPr lang="en-US" sz="1800">
                <a:solidFill>
                  <a:srgbClr val="FFFFFF"/>
                </a:solidFill>
                <a:cs typeface="Arial"/>
              </a:rPr>
              <a:t>energy</a:t>
            </a:r>
            <a:r>
              <a:rPr lang="en-US" sz="1800" spc="-55">
                <a:solidFill>
                  <a:srgbClr val="FFFFFF"/>
                </a:solidFill>
                <a:cs typeface="Arial"/>
              </a:rPr>
              <a:t> </a:t>
            </a:r>
            <a:r>
              <a:rPr lang="en-US" sz="1800" spc="-20">
                <a:solidFill>
                  <a:srgbClr val="FFFFFF"/>
                </a:solidFill>
                <a:cs typeface="Arial"/>
              </a:rPr>
              <a:t>use, </a:t>
            </a:r>
            <a:r>
              <a:rPr lang="en-US" sz="1800" spc="-45">
                <a:solidFill>
                  <a:srgbClr val="FFFFFF"/>
                </a:solidFill>
                <a:cs typeface="Arial"/>
              </a:rPr>
              <a:t>many</a:t>
            </a:r>
            <a:r>
              <a:rPr lang="en-US" sz="1800" spc="-20">
                <a:solidFill>
                  <a:srgbClr val="FFFFFF"/>
                </a:solidFill>
                <a:cs typeface="Arial"/>
              </a:rPr>
              <a:t> </a:t>
            </a:r>
            <a:r>
              <a:rPr lang="en-US" sz="1800">
                <a:solidFill>
                  <a:srgbClr val="FFFFFF"/>
                </a:solidFill>
                <a:cs typeface="Arial"/>
              </a:rPr>
              <a:t>different</a:t>
            </a:r>
            <a:r>
              <a:rPr lang="en-US" sz="1800" spc="10">
                <a:solidFill>
                  <a:srgbClr val="FFFFFF"/>
                </a:solidFill>
                <a:cs typeface="Arial"/>
              </a:rPr>
              <a:t> </a:t>
            </a:r>
            <a:r>
              <a:rPr lang="en-US" sz="1800">
                <a:solidFill>
                  <a:srgbClr val="FFFFFF"/>
                </a:solidFill>
                <a:cs typeface="Arial"/>
              </a:rPr>
              <a:t>indoor </a:t>
            </a:r>
            <a:r>
              <a:rPr lang="en-US" sz="1800" spc="-25">
                <a:solidFill>
                  <a:srgbClr val="FFFFFF"/>
                </a:solidFill>
                <a:cs typeface="Arial"/>
              </a:rPr>
              <a:t>environments</a:t>
            </a:r>
            <a:r>
              <a:rPr lang="en-US" sz="1800" spc="-5">
                <a:solidFill>
                  <a:srgbClr val="FFFFFF"/>
                </a:solidFill>
                <a:cs typeface="Arial"/>
              </a:rPr>
              <a:t> </a:t>
            </a:r>
            <a:r>
              <a:rPr lang="en-US" sz="1800" spc="-10">
                <a:solidFill>
                  <a:srgbClr val="FFFFFF"/>
                </a:solidFill>
                <a:cs typeface="Arial"/>
              </a:rPr>
              <a:t>could</a:t>
            </a:r>
            <a:r>
              <a:rPr lang="en-US" sz="1800" spc="-5">
                <a:solidFill>
                  <a:srgbClr val="FFFFFF"/>
                </a:solidFill>
                <a:cs typeface="Arial"/>
              </a:rPr>
              <a:t> </a:t>
            </a:r>
            <a:r>
              <a:rPr lang="en-US" sz="1800">
                <a:solidFill>
                  <a:srgbClr val="FFFFFF"/>
                </a:solidFill>
                <a:cs typeface="Arial"/>
              </a:rPr>
              <a:t>benefit</a:t>
            </a:r>
            <a:r>
              <a:rPr lang="en-US" sz="1800" spc="10">
                <a:solidFill>
                  <a:srgbClr val="FFFFFF"/>
                </a:solidFill>
                <a:cs typeface="Arial"/>
              </a:rPr>
              <a:t> </a:t>
            </a:r>
            <a:r>
              <a:rPr lang="en-US" sz="1800">
                <a:solidFill>
                  <a:srgbClr val="FFFFFF"/>
                </a:solidFill>
                <a:cs typeface="Arial"/>
              </a:rPr>
              <a:t>from</a:t>
            </a:r>
            <a:r>
              <a:rPr lang="en-US" sz="1800" spc="5">
                <a:solidFill>
                  <a:srgbClr val="FFFFFF"/>
                </a:solidFill>
                <a:cs typeface="Arial"/>
              </a:rPr>
              <a:t> </a:t>
            </a:r>
            <a:r>
              <a:rPr lang="en-US" sz="1800">
                <a:solidFill>
                  <a:srgbClr val="FFFFFF"/>
                </a:solidFill>
                <a:cs typeface="Arial"/>
              </a:rPr>
              <a:t>a</a:t>
            </a:r>
            <a:r>
              <a:rPr lang="en-US" sz="1800" spc="20">
                <a:solidFill>
                  <a:srgbClr val="FFFFFF"/>
                </a:solidFill>
                <a:cs typeface="Arial"/>
              </a:rPr>
              <a:t> </a:t>
            </a:r>
            <a:r>
              <a:rPr lang="en-US" sz="1800" spc="-25">
                <a:solidFill>
                  <a:srgbClr val="FFFFFF"/>
                </a:solidFill>
                <a:cs typeface="Arial"/>
              </a:rPr>
              <a:t>solution</a:t>
            </a:r>
            <a:r>
              <a:rPr lang="en-US" sz="1800">
                <a:solidFill>
                  <a:srgbClr val="FFFFFF"/>
                </a:solidFill>
                <a:cs typeface="Arial"/>
              </a:rPr>
              <a:t> </a:t>
            </a:r>
            <a:r>
              <a:rPr lang="en-US" sz="1800" spc="-10">
                <a:solidFill>
                  <a:srgbClr val="FFFFFF"/>
                </a:solidFill>
                <a:cs typeface="Arial"/>
              </a:rPr>
              <a:t>like</a:t>
            </a:r>
            <a:r>
              <a:rPr lang="en-US" sz="1800" spc="15">
                <a:solidFill>
                  <a:srgbClr val="FFFFFF"/>
                </a:solidFill>
                <a:cs typeface="Arial"/>
              </a:rPr>
              <a:t> </a:t>
            </a:r>
            <a:r>
              <a:rPr lang="en-US" sz="1800" spc="-10">
                <a:solidFill>
                  <a:srgbClr val="FFFFFF"/>
                </a:solidFill>
                <a:cs typeface="Arial"/>
              </a:rPr>
              <a:t>this.”</a:t>
            </a:r>
            <a:endParaRPr lang="en-US" sz="1800">
              <a:cs typeface="Arial"/>
            </a:endParaRPr>
          </a:p>
          <a:p>
            <a:pPr marL="12700">
              <a:lnSpc>
                <a:spcPct val="100000"/>
              </a:lnSpc>
              <a:spcBef>
                <a:spcPts val="660"/>
              </a:spcBef>
            </a:pPr>
            <a:r>
              <a:rPr lang="en-US" sz="1800" b="1" spc="-60">
                <a:solidFill>
                  <a:srgbClr val="60CE6F"/>
                </a:solidFill>
                <a:cs typeface="Arial"/>
              </a:rPr>
              <a:t>Paul</a:t>
            </a:r>
            <a:r>
              <a:rPr lang="en-US" sz="1800" b="1" spc="-35">
                <a:solidFill>
                  <a:srgbClr val="60CE6F"/>
                </a:solidFill>
                <a:cs typeface="Arial"/>
              </a:rPr>
              <a:t> </a:t>
            </a:r>
            <a:r>
              <a:rPr lang="en-US" sz="1800" b="1" spc="-25">
                <a:solidFill>
                  <a:srgbClr val="60CE6F"/>
                </a:solidFill>
                <a:cs typeface="Arial"/>
              </a:rPr>
              <a:t>Dawson,</a:t>
            </a:r>
            <a:r>
              <a:rPr lang="en-US" sz="1800" b="1" spc="-40">
                <a:solidFill>
                  <a:srgbClr val="60CE6F"/>
                </a:solidFill>
                <a:cs typeface="Arial"/>
              </a:rPr>
              <a:t> </a:t>
            </a:r>
            <a:r>
              <a:rPr lang="en-US" sz="1800" b="1" spc="-10">
                <a:solidFill>
                  <a:srgbClr val="60CE6F"/>
                </a:solidFill>
                <a:cs typeface="Arial"/>
              </a:rPr>
              <a:t>Project</a:t>
            </a:r>
            <a:r>
              <a:rPr lang="en-US" sz="1800" b="1" spc="-35">
                <a:solidFill>
                  <a:srgbClr val="60CE6F"/>
                </a:solidFill>
                <a:cs typeface="Arial"/>
              </a:rPr>
              <a:t> </a:t>
            </a:r>
            <a:r>
              <a:rPr lang="en-US" sz="1800" b="1">
                <a:solidFill>
                  <a:srgbClr val="60CE6F"/>
                </a:solidFill>
                <a:cs typeface="Arial"/>
              </a:rPr>
              <a:t>Director,</a:t>
            </a:r>
            <a:r>
              <a:rPr lang="en-US" sz="1800" b="1" spc="-40">
                <a:solidFill>
                  <a:srgbClr val="60CE6F"/>
                </a:solidFill>
                <a:cs typeface="Arial"/>
              </a:rPr>
              <a:t> </a:t>
            </a:r>
            <a:br>
              <a:rPr lang="en-US" sz="1800" b="1" spc="-40">
                <a:solidFill>
                  <a:srgbClr val="60CE6F"/>
                </a:solidFill>
                <a:cs typeface="Arial"/>
              </a:rPr>
            </a:br>
            <a:r>
              <a:rPr lang="en-US" sz="1800" b="1" spc="-60">
                <a:solidFill>
                  <a:srgbClr val="60CE6F"/>
                </a:solidFill>
                <a:cs typeface="Arial"/>
              </a:rPr>
              <a:t>Laing</a:t>
            </a:r>
            <a:r>
              <a:rPr lang="en-US" sz="1800" b="1" spc="-50">
                <a:solidFill>
                  <a:srgbClr val="60CE6F"/>
                </a:solidFill>
                <a:cs typeface="Arial"/>
              </a:rPr>
              <a:t> </a:t>
            </a:r>
            <a:r>
              <a:rPr lang="en-US" sz="1800" b="1" spc="-10">
                <a:solidFill>
                  <a:srgbClr val="60CE6F"/>
                </a:solidFill>
                <a:cs typeface="Arial"/>
              </a:rPr>
              <a:t>O’Rourke</a:t>
            </a:r>
            <a:endParaRPr lang="en-US" sz="1800">
              <a:cs typeface="Arial"/>
            </a:endParaRPr>
          </a:p>
        </p:txBody>
      </p:sp>
      <p:sp>
        <p:nvSpPr>
          <p:cNvPr id="30" name="TextBox 29">
            <a:extLst>
              <a:ext uri="{FF2B5EF4-FFF2-40B4-BE49-F238E27FC236}">
                <a16:creationId xmlns:a16="http://schemas.microsoft.com/office/drawing/2014/main" id="{11412E88-4098-F116-FE24-1720EDB2B58E}"/>
              </a:ext>
            </a:extLst>
          </p:cNvPr>
          <p:cNvSpPr txBox="1"/>
          <p:nvPr/>
        </p:nvSpPr>
        <p:spPr>
          <a:xfrm>
            <a:off x="6502399" y="2960412"/>
            <a:ext cx="4135120" cy="2354234"/>
          </a:xfrm>
          <a:prstGeom prst="rect">
            <a:avLst/>
          </a:prstGeom>
          <a:noFill/>
        </p:spPr>
        <p:txBody>
          <a:bodyPr wrap="square">
            <a:spAutoFit/>
          </a:bodyPr>
          <a:lstStyle/>
          <a:p>
            <a:pPr marL="12700" marR="5080">
              <a:lnSpc>
                <a:spcPct val="102499"/>
              </a:lnSpc>
              <a:spcBef>
                <a:spcPts val="45"/>
              </a:spcBef>
            </a:pPr>
            <a:r>
              <a:rPr lang="en-US" sz="1800" spc="-30">
                <a:solidFill>
                  <a:srgbClr val="FFFFFF"/>
                </a:solidFill>
                <a:cs typeface="Arial"/>
              </a:rPr>
              <a:t>“</a:t>
            </a:r>
            <a:r>
              <a:rPr lang="en-US" sz="1800">
                <a:solidFill>
                  <a:srgbClr val="FFFFFF"/>
                </a:solidFill>
                <a:cs typeface="Arial"/>
              </a:rPr>
              <a:t>It’s</a:t>
            </a:r>
            <a:r>
              <a:rPr lang="en-US" sz="1800" spc="-40">
                <a:solidFill>
                  <a:srgbClr val="FFFFFF"/>
                </a:solidFill>
                <a:cs typeface="Arial"/>
              </a:rPr>
              <a:t> </a:t>
            </a:r>
            <a:r>
              <a:rPr lang="en-US" sz="1800" spc="-50">
                <a:solidFill>
                  <a:srgbClr val="FFFFFF"/>
                </a:solidFill>
                <a:cs typeface="Arial"/>
              </a:rPr>
              <a:t>a </a:t>
            </a:r>
            <a:r>
              <a:rPr lang="en-US" sz="1800">
                <a:solidFill>
                  <a:srgbClr val="FFFFFF"/>
                </a:solidFill>
                <a:cs typeface="Arial"/>
              </a:rPr>
              <a:t>practical</a:t>
            </a:r>
            <a:r>
              <a:rPr lang="en-US" sz="1800" spc="10">
                <a:solidFill>
                  <a:srgbClr val="FFFFFF"/>
                </a:solidFill>
                <a:cs typeface="Arial"/>
              </a:rPr>
              <a:t> </a:t>
            </a:r>
            <a:r>
              <a:rPr lang="en-US" sz="1800" spc="-30">
                <a:solidFill>
                  <a:srgbClr val="FFFFFF"/>
                </a:solidFill>
                <a:cs typeface="Arial"/>
              </a:rPr>
              <a:t>solution</a:t>
            </a:r>
            <a:r>
              <a:rPr lang="en-US" sz="1800" spc="5">
                <a:solidFill>
                  <a:srgbClr val="FFFFFF"/>
                </a:solidFill>
                <a:cs typeface="Arial"/>
              </a:rPr>
              <a:t> </a:t>
            </a:r>
            <a:r>
              <a:rPr lang="en-US" sz="1800">
                <a:solidFill>
                  <a:srgbClr val="FFFFFF"/>
                </a:solidFill>
                <a:cs typeface="Arial"/>
              </a:rPr>
              <a:t>that</a:t>
            </a:r>
            <a:r>
              <a:rPr lang="en-US" sz="1800" spc="5">
                <a:solidFill>
                  <a:srgbClr val="FFFFFF"/>
                </a:solidFill>
                <a:cs typeface="Arial"/>
              </a:rPr>
              <a:t> </a:t>
            </a:r>
            <a:r>
              <a:rPr lang="en-US" sz="1800" spc="-90">
                <a:solidFill>
                  <a:srgbClr val="FFFFFF"/>
                </a:solidFill>
                <a:cs typeface="Arial"/>
              </a:rPr>
              <a:t>means</a:t>
            </a:r>
            <a:r>
              <a:rPr lang="en-US" sz="1800" spc="5">
                <a:solidFill>
                  <a:srgbClr val="FFFFFF"/>
                </a:solidFill>
                <a:cs typeface="Arial"/>
              </a:rPr>
              <a:t> </a:t>
            </a:r>
            <a:r>
              <a:rPr lang="en-US" sz="1800">
                <a:solidFill>
                  <a:srgbClr val="FFFFFF"/>
                </a:solidFill>
                <a:cs typeface="Arial"/>
              </a:rPr>
              <a:t>we</a:t>
            </a:r>
            <a:r>
              <a:rPr lang="en-US" sz="1800" spc="5">
                <a:solidFill>
                  <a:srgbClr val="FFFFFF"/>
                </a:solidFill>
                <a:cs typeface="Arial"/>
              </a:rPr>
              <a:t> </a:t>
            </a:r>
            <a:r>
              <a:rPr lang="en-US" sz="1800">
                <a:solidFill>
                  <a:srgbClr val="FFFFFF"/>
                </a:solidFill>
                <a:cs typeface="Arial"/>
              </a:rPr>
              <a:t>have</a:t>
            </a:r>
            <a:r>
              <a:rPr lang="en-US" sz="1800" spc="-5">
                <a:solidFill>
                  <a:srgbClr val="FFFFFF"/>
                </a:solidFill>
                <a:cs typeface="Arial"/>
              </a:rPr>
              <a:t> </a:t>
            </a:r>
            <a:r>
              <a:rPr lang="en-US" sz="1800">
                <a:solidFill>
                  <a:srgbClr val="FFFFFF"/>
                </a:solidFill>
                <a:cs typeface="Arial"/>
              </a:rPr>
              <a:t>reduced</a:t>
            </a:r>
            <a:r>
              <a:rPr lang="en-US" sz="1800" spc="-5">
                <a:solidFill>
                  <a:srgbClr val="FFFFFF"/>
                </a:solidFill>
                <a:cs typeface="Arial"/>
              </a:rPr>
              <a:t> </a:t>
            </a:r>
            <a:r>
              <a:rPr lang="en-US" sz="1800" spc="-25">
                <a:solidFill>
                  <a:srgbClr val="FFFFFF"/>
                </a:solidFill>
                <a:cs typeface="Arial"/>
              </a:rPr>
              <a:t>sick</a:t>
            </a:r>
            <a:r>
              <a:rPr lang="en-US" sz="1800" spc="-10">
                <a:solidFill>
                  <a:srgbClr val="FFFFFF"/>
                </a:solidFill>
                <a:cs typeface="Arial"/>
              </a:rPr>
              <a:t> </a:t>
            </a:r>
            <a:r>
              <a:rPr lang="en-US" sz="1800">
                <a:solidFill>
                  <a:srgbClr val="FFFFFF"/>
                </a:solidFill>
                <a:cs typeface="Arial"/>
              </a:rPr>
              <a:t>leave,</a:t>
            </a:r>
            <a:r>
              <a:rPr lang="en-US" sz="1800" spc="-5">
                <a:solidFill>
                  <a:srgbClr val="FFFFFF"/>
                </a:solidFill>
                <a:cs typeface="Arial"/>
              </a:rPr>
              <a:t> </a:t>
            </a:r>
            <a:r>
              <a:rPr lang="en-US" sz="1800">
                <a:solidFill>
                  <a:srgbClr val="FFFFFF"/>
                </a:solidFill>
                <a:cs typeface="Arial"/>
              </a:rPr>
              <a:t>cut</a:t>
            </a:r>
            <a:r>
              <a:rPr lang="en-US" sz="1800" spc="5">
                <a:solidFill>
                  <a:srgbClr val="FFFFFF"/>
                </a:solidFill>
                <a:cs typeface="Arial"/>
              </a:rPr>
              <a:t> </a:t>
            </a:r>
            <a:r>
              <a:rPr lang="en-US" sz="1800" spc="-20">
                <a:solidFill>
                  <a:srgbClr val="FFFFFF"/>
                </a:solidFill>
                <a:cs typeface="Arial"/>
              </a:rPr>
              <a:t>back</a:t>
            </a:r>
            <a:r>
              <a:rPr lang="en-US" spc="500">
                <a:solidFill>
                  <a:srgbClr val="FFFFFF"/>
                </a:solidFill>
                <a:cs typeface="Arial"/>
              </a:rPr>
              <a:t> </a:t>
            </a:r>
            <a:r>
              <a:rPr lang="en-US" sz="1800" spc="-10">
                <a:solidFill>
                  <a:srgbClr val="FFFFFF"/>
                </a:solidFill>
                <a:cs typeface="Arial"/>
              </a:rPr>
              <a:t>on</a:t>
            </a:r>
            <a:r>
              <a:rPr lang="en-US" sz="1800" spc="-50">
                <a:solidFill>
                  <a:srgbClr val="FFFFFF"/>
                </a:solidFill>
                <a:cs typeface="Arial"/>
              </a:rPr>
              <a:t> </a:t>
            </a:r>
            <a:r>
              <a:rPr lang="en-US" sz="1800">
                <a:solidFill>
                  <a:srgbClr val="FFFFFF"/>
                </a:solidFill>
                <a:cs typeface="Arial"/>
              </a:rPr>
              <a:t>energy</a:t>
            </a:r>
            <a:r>
              <a:rPr lang="en-US" sz="1800" spc="-55">
                <a:solidFill>
                  <a:srgbClr val="FFFFFF"/>
                </a:solidFill>
                <a:cs typeface="Arial"/>
              </a:rPr>
              <a:t> </a:t>
            </a:r>
            <a:r>
              <a:rPr lang="en-US" sz="1800" spc="-80">
                <a:solidFill>
                  <a:srgbClr val="FFFFFF"/>
                </a:solidFill>
                <a:cs typeface="Arial"/>
              </a:rPr>
              <a:t>use</a:t>
            </a:r>
            <a:r>
              <a:rPr lang="en-US" sz="1800" spc="-45">
                <a:solidFill>
                  <a:srgbClr val="FFFFFF"/>
                </a:solidFill>
                <a:cs typeface="Arial"/>
              </a:rPr>
              <a:t> </a:t>
            </a:r>
            <a:r>
              <a:rPr lang="en-US" sz="1800">
                <a:solidFill>
                  <a:srgbClr val="FFFFFF"/>
                </a:solidFill>
                <a:cs typeface="Arial"/>
              </a:rPr>
              <a:t>and</a:t>
            </a:r>
            <a:r>
              <a:rPr lang="en-US" sz="1800" spc="-40">
                <a:solidFill>
                  <a:srgbClr val="FFFFFF"/>
                </a:solidFill>
                <a:cs typeface="Arial"/>
              </a:rPr>
              <a:t> </a:t>
            </a:r>
            <a:r>
              <a:rPr lang="en-US" sz="1800">
                <a:solidFill>
                  <a:srgbClr val="FFFFFF"/>
                </a:solidFill>
                <a:cs typeface="Arial"/>
              </a:rPr>
              <a:t>reduced</a:t>
            </a:r>
            <a:r>
              <a:rPr lang="en-US" sz="1800" spc="-50">
                <a:solidFill>
                  <a:srgbClr val="FFFFFF"/>
                </a:solidFill>
                <a:cs typeface="Arial"/>
              </a:rPr>
              <a:t> </a:t>
            </a:r>
            <a:r>
              <a:rPr lang="en-US" sz="1800">
                <a:solidFill>
                  <a:srgbClr val="FFFFFF"/>
                </a:solidFill>
                <a:cs typeface="Arial"/>
              </a:rPr>
              <a:t>outdoor</a:t>
            </a:r>
            <a:r>
              <a:rPr lang="en-US" sz="1800" spc="-70">
                <a:solidFill>
                  <a:srgbClr val="FFFFFF"/>
                </a:solidFill>
                <a:cs typeface="Arial"/>
              </a:rPr>
              <a:t> </a:t>
            </a:r>
            <a:r>
              <a:rPr lang="en-US" sz="1800" spc="-10">
                <a:solidFill>
                  <a:srgbClr val="FFFFFF"/>
                </a:solidFill>
                <a:cs typeface="Arial"/>
              </a:rPr>
              <a:t>pollution</a:t>
            </a:r>
            <a:r>
              <a:rPr lang="en-US" sz="1800" spc="-45">
                <a:solidFill>
                  <a:srgbClr val="FFFFFF"/>
                </a:solidFill>
                <a:cs typeface="Arial"/>
              </a:rPr>
              <a:t> </a:t>
            </a:r>
            <a:r>
              <a:rPr lang="en-US" sz="1800" spc="-35">
                <a:solidFill>
                  <a:srgbClr val="FFFFFF"/>
                </a:solidFill>
                <a:cs typeface="Arial"/>
              </a:rPr>
              <a:t>coming</a:t>
            </a:r>
            <a:r>
              <a:rPr lang="en-US" sz="1800" spc="-40">
                <a:solidFill>
                  <a:srgbClr val="FFFFFF"/>
                </a:solidFill>
                <a:cs typeface="Arial"/>
              </a:rPr>
              <a:t> </a:t>
            </a:r>
            <a:r>
              <a:rPr lang="en-US" sz="1800">
                <a:solidFill>
                  <a:srgbClr val="FFFFFF"/>
                </a:solidFill>
                <a:cs typeface="Arial"/>
              </a:rPr>
              <a:t>into</a:t>
            </a:r>
            <a:r>
              <a:rPr lang="en-US" sz="1800" spc="-55">
                <a:solidFill>
                  <a:srgbClr val="FFFFFF"/>
                </a:solidFill>
                <a:cs typeface="Arial"/>
              </a:rPr>
              <a:t> </a:t>
            </a:r>
            <a:r>
              <a:rPr lang="en-US" sz="1800">
                <a:solidFill>
                  <a:srgbClr val="FFFFFF"/>
                </a:solidFill>
                <a:cs typeface="Arial"/>
              </a:rPr>
              <a:t>the</a:t>
            </a:r>
            <a:r>
              <a:rPr lang="en-US" sz="1800" spc="-55">
                <a:solidFill>
                  <a:srgbClr val="FFFFFF"/>
                </a:solidFill>
                <a:cs typeface="Arial"/>
              </a:rPr>
              <a:t> </a:t>
            </a:r>
            <a:r>
              <a:rPr lang="en-US" sz="1800" spc="-10">
                <a:solidFill>
                  <a:srgbClr val="FFFFFF"/>
                </a:solidFill>
                <a:cs typeface="Arial"/>
              </a:rPr>
              <a:t>office.</a:t>
            </a:r>
            <a:r>
              <a:rPr lang="en-US" spc="-10">
                <a:cs typeface="Arial"/>
              </a:rPr>
              <a:t> </a:t>
            </a:r>
            <a:r>
              <a:rPr lang="en-US" sz="1800">
                <a:solidFill>
                  <a:srgbClr val="FFFFFF"/>
                </a:solidFill>
                <a:cs typeface="Arial"/>
              </a:rPr>
              <a:t>Crucially,</a:t>
            </a:r>
            <a:r>
              <a:rPr lang="en-US" sz="1800" spc="-15">
                <a:solidFill>
                  <a:srgbClr val="FFFFFF"/>
                </a:solidFill>
                <a:cs typeface="Arial"/>
              </a:rPr>
              <a:t> </a:t>
            </a:r>
            <a:r>
              <a:rPr lang="en-US" sz="1800">
                <a:solidFill>
                  <a:srgbClr val="FFFFFF"/>
                </a:solidFill>
                <a:cs typeface="Arial"/>
              </a:rPr>
              <a:t>everybody</a:t>
            </a:r>
            <a:r>
              <a:rPr lang="en-US" sz="1800" spc="-35">
                <a:solidFill>
                  <a:srgbClr val="FFFFFF"/>
                </a:solidFill>
                <a:cs typeface="Arial"/>
              </a:rPr>
              <a:t> </a:t>
            </a:r>
            <a:r>
              <a:rPr lang="en-US" sz="1800">
                <a:solidFill>
                  <a:srgbClr val="FFFFFF"/>
                </a:solidFill>
                <a:cs typeface="Arial"/>
              </a:rPr>
              <a:t>feels</a:t>
            </a:r>
            <a:r>
              <a:rPr lang="en-US" sz="1800" spc="-20">
                <a:solidFill>
                  <a:srgbClr val="FFFFFF"/>
                </a:solidFill>
                <a:cs typeface="Arial"/>
              </a:rPr>
              <a:t> </a:t>
            </a:r>
            <a:r>
              <a:rPr lang="en-US" sz="1800">
                <a:solidFill>
                  <a:srgbClr val="FFFFFF"/>
                </a:solidFill>
                <a:cs typeface="Arial"/>
              </a:rPr>
              <a:t>happier</a:t>
            </a:r>
            <a:r>
              <a:rPr lang="en-US" sz="1800" spc="-30">
                <a:solidFill>
                  <a:srgbClr val="FFFFFF"/>
                </a:solidFill>
                <a:cs typeface="Arial"/>
              </a:rPr>
              <a:t> </a:t>
            </a:r>
            <a:r>
              <a:rPr lang="en-US" sz="1800">
                <a:solidFill>
                  <a:srgbClr val="FFFFFF"/>
                </a:solidFill>
                <a:cs typeface="Arial"/>
              </a:rPr>
              <a:t>and</a:t>
            </a:r>
            <a:r>
              <a:rPr lang="en-US" sz="1800" spc="-15">
                <a:solidFill>
                  <a:srgbClr val="FFFFFF"/>
                </a:solidFill>
                <a:cs typeface="Arial"/>
              </a:rPr>
              <a:t> </a:t>
            </a:r>
            <a:r>
              <a:rPr lang="en-US" sz="1800" spc="-50">
                <a:solidFill>
                  <a:srgbClr val="FFFFFF"/>
                </a:solidFill>
                <a:cs typeface="Arial"/>
              </a:rPr>
              <a:t>more</a:t>
            </a:r>
            <a:r>
              <a:rPr lang="en-US" sz="1800" spc="-25">
                <a:solidFill>
                  <a:srgbClr val="FFFFFF"/>
                </a:solidFill>
                <a:cs typeface="Arial"/>
              </a:rPr>
              <a:t> </a:t>
            </a:r>
            <a:r>
              <a:rPr lang="en-US" sz="1800">
                <a:solidFill>
                  <a:srgbClr val="FFFFFF"/>
                </a:solidFill>
                <a:cs typeface="Arial"/>
              </a:rPr>
              <a:t>productive.</a:t>
            </a:r>
            <a:r>
              <a:rPr lang="en-US" sz="1800" spc="-25">
                <a:solidFill>
                  <a:srgbClr val="FFFFFF"/>
                </a:solidFill>
                <a:cs typeface="Arial"/>
              </a:rPr>
              <a:t> </a:t>
            </a:r>
            <a:r>
              <a:rPr lang="en-US" sz="1800" spc="20">
                <a:solidFill>
                  <a:srgbClr val="FFFFFF"/>
                </a:solidFill>
                <a:cs typeface="Arial"/>
              </a:rPr>
              <a:t>”</a:t>
            </a:r>
            <a:endParaRPr lang="en-US" sz="1800">
              <a:cs typeface="Arial"/>
            </a:endParaRPr>
          </a:p>
          <a:p>
            <a:pPr marL="12700">
              <a:lnSpc>
                <a:spcPct val="100000"/>
              </a:lnSpc>
              <a:spcBef>
                <a:spcPts val="50"/>
              </a:spcBef>
            </a:pPr>
            <a:r>
              <a:rPr lang="en-US" sz="1800" b="1" spc="-30">
                <a:solidFill>
                  <a:srgbClr val="60CE6F"/>
                </a:solidFill>
                <a:cs typeface="Arial"/>
              </a:rPr>
              <a:t>Joanna</a:t>
            </a:r>
            <a:r>
              <a:rPr lang="en-US" sz="1800" b="1" spc="35">
                <a:solidFill>
                  <a:srgbClr val="60CE6F"/>
                </a:solidFill>
                <a:cs typeface="Arial"/>
              </a:rPr>
              <a:t> </a:t>
            </a:r>
            <a:r>
              <a:rPr lang="en-US" sz="1800" b="1" spc="-10" err="1">
                <a:solidFill>
                  <a:srgbClr val="60CE6F"/>
                </a:solidFill>
                <a:cs typeface="Arial"/>
              </a:rPr>
              <a:t>Stolorz</a:t>
            </a:r>
            <a:r>
              <a:rPr lang="en-US" sz="1800" b="1" spc="-10">
                <a:solidFill>
                  <a:srgbClr val="60CE6F"/>
                </a:solidFill>
                <a:cs typeface="Arial"/>
              </a:rPr>
              <a:t>,</a:t>
            </a:r>
            <a:r>
              <a:rPr lang="en-US" sz="1800" b="1" spc="15">
                <a:solidFill>
                  <a:srgbClr val="60CE6F"/>
                </a:solidFill>
                <a:cs typeface="Arial"/>
              </a:rPr>
              <a:t> </a:t>
            </a:r>
            <a:r>
              <a:rPr lang="en-US" sz="1800" b="1">
                <a:solidFill>
                  <a:srgbClr val="60CE6F"/>
                </a:solidFill>
                <a:cs typeface="Arial"/>
              </a:rPr>
              <a:t>Office Manager,</a:t>
            </a:r>
            <a:r>
              <a:rPr lang="en-US" sz="1800" b="1" spc="20">
                <a:solidFill>
                  <a:srgbClr val="60CE6F"/>
                </a:solidFill>
                <a:cs typeface="Arial"/>
              </a:rPr>
              <a:t> </a:t>
            </a:r>
            <a:r>
              <a:rPr lang="en-US" sz="1800" b="1" spc="-35">
                <a:solidFill>
                  <a:srgbClr val="60CE6F"/>
                </a:solidFill>
                <a:cs typeface="Arial"/>
              </a:rPr>
              <a:t>Dyno-</a:t>
            </a:r>
            <a:r>
              <a:rPr lang="en-US" sz="1800" b="1" spc="-20">
                <a:solidFill>
                  <a:srgbClr val="60CE6F"/>
                </a:solidFill>
                <a:cs typeface="Arial"/>
              </a:rPr>
              <a:t>Pest</a:t>
            </a:r>
            <a:endParaRPr lang="en-US" sz="1800">
              <a:cs typeface="Arial"/>
            </a:endParaRPr>
          </a:p>
        </p:txBody>
      </p:sp>
    </p:spTree>
    <p:extLst>
      <p:ext uri="{BB962C8B-B14F-4D97-AF65-F5344CB8AC3E}">
        <p14:creationId xmlns:p14="http://schemas.microsoft.com/office/powerpoint/2010/main" val="139367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885A8-ED92-E841-726D-BD4141CEE916}"/>
              </a:ext>
            </a:extLst>
          </p:cNvPr>
          <p:cNvSpPr>
            <a:spLocks noGrp="1"/>
          </p:cNvSpPr>
          <p:nvPr>
            <p:ph type="title"/>
          </p:nvPr>
        </p:nvSpPr>
        <p:spPr>
          <a:xfrm>
            <a:off x="1885156" y="674047"/>
            <a:ext cx="8421688" cy="1325563"/>
          </a:xfrm>
        </p:spPr>
        <p:txBody>
          <a:bodyPr/>
          <a:lstStyle/>
          <a:p>
            <a:r>
              <a:rPr lang="de-DE"/>
              <a:t>More Employee Comments</a:t>
            </a:r>
            <a:endParaRPr lang="en-US"/>
          </a:p>
        </p:txBody>
      </p:sp>
      <p:sp>
        <p:nvSpPr>
          <p:cNvPr id="13" name="Footer Placeholder 12">
            <a:extLst>
              <a:ext uri="{FF2B5EF4-FFF2-40B4-BE49-F238E27FC236}">
                <a16:creationId xmlns:a16="http://schemas.microsoft.com/office/drawing/2014/main" id="{0D031BB9-6A00-42F9-E7F3-AA425587C08B}"/>
              </a:ext>
            </a:extLst>
          </p:cNvPr>
          <p:cNvSpPr>
            <a:spLocks noGrp="1"/>
          </p:cNvSpPr>
          <p:nvPr>
            <p:ph type="ftr" sz="quarter" idx="11"/>
          </p:nvPr>
        </p:nvSpPr>
        <p:spPr/>
        <p:txBody>
          <a:bodyPr/>
          <a:lstStyle/>
          <a:p>
            <a:r>
              <a:rPr lang="en-US"/>
              <a:t>invzbl.com</a:t>
            </a:r>
          </a:p>
        </p:txBody>
      </p:sp>
      <p:sp>
        <p:nvSpPr>
          <p:cNvPr id="14" name="Slide Number Placeholder 13">
            <a:extLst>
              <a:ext uri="{FF2B5EF4-FFF2-40B4-BE49-F238E27FC236}">
                <a16:creationId xmlns:a16="http://schemas.microsoft.com/office/drawing/2014/main" id="{18E18FF8-37D9-0E56-30FD-9C857D86A2C5}"/>
              </a:ext>
            </a:extLst>
          </p:cNvPr>
          <p:cNvSpPr>
            <a:spLocks noGrp="1"/>
          </p:cNvSpPr>
          <p:nvPr>
            <p:ph type="sldNum" sz="quarter" idx="12"/>
          </p:nvPr>
        </p:nvSpPr>
        <p:spPr/>
        <p:txBody>
          <a:bodyPr/>
          <a:lstStyle/>
          <a:p>
            <a:fld id="{C94483EA-C749-4C66-985C-EBAA89AE22E7}" type="slidenum">
              <a:rPr lang="en-US" smtClean="0"/>
              <a:t>12</a:t>
            </a:fld>
            <a:endParaRPr lang="en-US"/>
          </a:p>
        </p:txBody>
      </p:sp>
      <p:pic>
        <p:nvPicPr>
          <p:cNvPr id="3" name="Picture 2" descr="A picture containing person, indoor&#10;&#10;Description automatically generated">
            <a:extLst>
              <a:ext uri="{FF2B5EF4-FFF2-40B4-BE49-F238E27FC236}">
                <a16:creationId xmlns:a16="http://schemas.microsoft.com/office/drawing/2014/main" id="{E4DB34B8-E750-1259-82DB-1597D633E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875" y="1902765"/>
            <a:ext cx="3678621" cy="3775185"/>
          </a:xfrm>
          <a:prstGeom prst="rect">
            <a:avLst/>
          </a:prstGeom>
        </p:spPr>
      </p:pic>
      <p:sp>
        <p:nvSpPr>
          <p:cNvPr id="30" name="TextBox 29">
            <a:extLst>
              <a:ext uri="{FF2B5EF4-FFF2-40B4-BE49-F238E27FC236}">
                <a16:creationId xmlns:a16="http://schemas.microsoft.com/office/drawing/2014/main" id="{11412E88-4098-F116-FE24-1720EDB2B58E}"/>
              </a:ext>
            </a:extLst>
          </p:cNvPr>
          <p:cNvSpPr txBox="1"/>
          <p:nvPr/>
        </p:nvSpPr>
        <p:spPr>
          <a:xfrm>
            <a:off x="5382016" y="2425720"/>
            <a:ext cx="5631180" cy="2337435"/>
          </a:xfrm>
          <a:prstGeom prst="rect">
            <a:avLst/>
          </a:prstGeom>
          <a:noFill/>
        </p:spPr>
        <p:txBody>
          <a:bodyPr wrap="square">
            <a:spAutoFit/>
          </a:bodyPr>
          <a:lstStyle/>
          <a:p>
            <a:pPr marL="12700" marR="5080" algn="ctr">
              <a:lnSpc>
                <a:spcPct val="102499"/>
              </a:lnSpc>
              <a:spcBef>
                <a:spcPts val="45"/>
              </a:spcBef>
            </a:pPr>
            <a:r>
              <a:rPr lang="en-US" sz="2400" spc="-30">
                <a:solidFill>
                  <a:srgbClr val="FFFFFF"/>
                </a:solidFill>
                <a:cs typeface="Arial"/>
              </a:rPr>
              <a:t>“</a:t>
            </a:r>
            <a:r>
              <a:rPr lang="en-US" sz="2400">
                <a:solidFill>
                  <a:srgbClr val="FFFFFF"/>
                </a:solidFill>
                <a:cs typeface="Arial"/>
              </a:rPr>
              <a:t>It’s the right thing to do.”</a:t>
            </a:r>
          </a:p>
          <a:p>
            <a:pPr marL="12700" marR="5080" algn="ctr">
              <a:lnSpc>
                <a:spcPct val="102499"/>
              </a:lnSpc>
              <a:spcBef>
                <a:spcPts val="45"/>
              </a:spcBef>
            </a:pPr>
            <a:endParaRPr lang="en-US" sz="2400">
              <a:solidFill>
                <a:srgbClr val="FFFFFF"/>
              </a:solidFill>
              <a:cs typeface="Arial"/>
            </a:endParaRPr>
          </a:p>
          <a:p>
            <a:pPr marL="12700" marR="5080" algn="ctr">
              <a:lnSpc>
                <a:spcPct val="102499"/>
              </a:lnSpc>
              <a:spcBef>
                <a:spcPts val="45"/>
              </a:spcBef>
            </a:pPr>
            <a:r>
              <a:rPr lang="en-US" sz="2400">
                <a:solidFill>
                  <a:srgbClr val="FFFFFF"/>
                </a:solidFill>
                <a:cs typeface="Arial"/>
              </a:rPr>
              <a:t>“This should be done in every building.”</a:t>
            </a:r>
          </a:p>
          <a:p>
            <a:pPr marL="12700" marR="5080" algn="ctr">
              <a:lnSpc>
                <a:spcPct val="102499"/>
              </a:lnSpc>
              <a:spcBef>
                <a:spcPts val="45"/>
              </a:spcBef>
            </a:pPr>
            <a:endParaRPr lang="en-US" sz="2400">
              <a:solidFill>
                <a:srgbClr val="FFFFFF"/>
              </a:solidFill>
              <a:cs typeface="Arial"/>
            </a:endParaRPr>
          </a:p>
          <a:p>
            <a:pPr marL="12700" marR="5080" algn="ctr">
              <a:lnSpc>
                <a:spcPct val="102499"/>
              </a:lnSpc>
              <a:spcBef>
                <a:spcPts val="45"/>
              </a:spcBef>
            </a:pPr>
            <a:r>
              <a:rPr lang="en-US" sz="2400">
                <a:solidFill>
                  <a:srgbClr val="FFFFFF"/>
                </a:solidFill>
                <a:cs typeface="Arial"/>
              </a:rPr>
              <a:t>“The workflow makes it easy for us to keep the environment healthy.”</a:t>
            </a:r>
            <a:endParaRPr lang="en-US" sz="2400">
              <a:cs typeface="Arial"/>
            </a:endParaRPr>
          </a:p>
        </p:txBody>
      </p:sp>
      <p:sp>
        <p:nvSpPr>
          <p:cNvPr id="5" name="Rectangle 4">
            <a:extLst>
              <a:ext uri="{FF2B5EF4-FFF2-40B4-BE49-F238E27FC236}">
                <a16:creationId xmlns:a16="http://schemas.microsoft.com/office/drawing/2014/main" id="{B9E5B5C3-FECF-D24D-1A5B-1F007B8BD32C}"/>
              </a:ext>
            </a:extLst>
          </p:cNvPr>
          <p:cNvSpPr/>
          <p:nvPr/>
        </p:nvSpPr>
        <p:spPr>
          <a:xfrm>
            <a:off x="5191644" y="2070932"/>
            <a:ext cx="1713653" cy="451633"/>
          </a:xfrm>
          <a:prstGeom prst="rect">
            <a:avLst/>
          </a:prstGeom>
          <a:solidFill>
            <a:srgbClr val="00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46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3D63-6496-49EB-6885-7C9670136BFA}"/>
              </a:ext>
            </a:extLst>
          </p:cNvPr>
          <p:cNvSpPr>
            <a:spLocks noGrp="1"/>
          </p:cNvSpPr>
          <p:nvPr>
            <p:ph type="title"/>
          </p:nvPr>
        </p:nvSpPr>
        <p:spPr>
          <a:xfrm>
            <a:off x="2354818" y="3110845"/>
            <a:ext cx="7482364" cy="1325563"/>
          </a:xfrm>
        </p:spPr>
        <p:txBody>
          <a:bodyPr>
            <a:normAutofit fontScale="90000"/>
          </a:bodyPr>
          <a:lstStyle/>
          <a:p>
            <a:pPr algn="ctr"/>
            <a:r>
              <a:rPr lang="en-US" sz="6000">
                <a:solidFill>
                  <a:srgbClr val="001B37"/>
                </a:solidFill>
                <a:cs typeface="Arial"/>
              </a:rPr>
              <a:t>The</a:t>
            </a:r>
            <a:r>
              <a:rPr lang="en-US" sz="6000" spc="210">
                <a:solidFill>
                  <a:srgbClr val="001B37"/>
                </a:solidFill>
                <a:cs typeface="Arial"/>
              </a:rPr>
              <a:t> </a:t>
            </a:r>
            <a:r>
              <a:rPr lang="en-US" sz="6000">
                <a:solidFill>
                  <a:srgbClr val="001B37"/>
                </a:solidFill>
                <a:cs typeface="Arial"/>
              </a:rPr>
              <a:t>results</a:t>
            </a:r>
            <a:r>
              <a:rPr lang="en-US" sz="6000" spc="195">
                <a:solidFill>
                  <a:srgbClr val="001B37"/>
                </a:solidFill>
                <a:cs typeface="Arial"/>
              </a:rPr>
              <a:t> </a:t>
            </a:r>
            <a:r>
              <a:rPr lang="en-US" sz="6000">
                <a:solidFill>
                  <a:srgbClr val="001B37"/>
                </a:solidFill>
                <a:cs typeface="Arial"/>
              </a:rPr>
              <a:t>show</a:t>
            </a:r>
            <a:r>
              <a:rPr lang="en-US" sz="6000" spc="200">
                <a:solidFill>
                  <a:srgbClr val="001B37"/>
                </a:solidFill>
                <a:cs typeface="Arial"/>
              </a:rPr>
              <a:t> </a:t>
            </a:r>
            <a:br>
              <a:rPr lang="en-US" sz="2800" spc="200">
                <a:solidFill>
                  <a:srgbClr val="002540"/>
                </a:solidFill>
                <a:cs typeface="Arial"/>
              </a:rPr>
            </a:br>
            <a:r>
              <a:rPr lang="en-US" sz="3100">
                <a:solidFill>
                  <a:schemeClr val="bg1"/>
                </a:solidFill>
                <a:cs typeface="Arial"/>
              </a:rPr>
              <a:t>that</a:t>
            </a:r>
            <a:r>
              <a:rPr lang="en-US" sz="3100" spc="204">
                <a:solidFill>
                  <a:schemeClr val="bg1"/>
                </a:solidFill>
                <a:cs typeface="Arial"/>
              </a:rPr>
              <a:t> </a:t>
            </a:r>
            <a:r>
              <a:rPr lang="en-US" sz="3100">
                <a:solidFill>
                  <a:schemeClr val="bg1"/>
                </a:solidFill>
                <a:cs typeface="Arial"/>
              </a:rPr>
              <a:t>health</a:t>
            </a:r>
            <a:r>
              <a:rPr lang="en-US" sz="3100" spc="195">
                <a:solidFill>
                  <a:schemeClr val="bg1"/>
                </a:solidFill>
                <a:cs typeface="Arial"/>
              </a:rPr>
              <a:t>,</a:t>
            </a:r>
            <a:r>
              <a:rPr lang="en-US" sz="3100" spc="204">
                <a:solidFill>
                  <a:schemeClr val="bg1"/>
                </a:solidFill>
                <a:cs typeface="Arial"/>
              </a:rPr>
              <a:t> </a:t>
            </a:r>
            <a:r>
              <a:rPr lang="en-US" sz="3100">
                <a:solidFill>
                  <a:schemeClr val="bg1"/>
                </a:solidFill>
                <a:cs typeface="Arial"/>
              </a:rPr>
              <a:t>well</a:t>
            </a:r>
            <a:r>
              <a:rPr lang="en-US" sz="3100">
                <a:solidFill>
                  <a:schemeClr val="bg1"/>
                </a:solidFill>
                <a:cs typeface="Calibri"/>
              </a:rPr>
              <a:t>-</a:t>
            </a:r>
            <a:r>
              <a:rPr lang="en-US" sz="3100">
                <a:solidFill>
                  <a:schemeClr val="bg1"/>
                </a:solidFill>
                <a:cs typeface="Arial"/>
              </a:rPr>
              <a:t>being,</a:t>
            </a:r>
            <a:r>
              <a:rPr lang="en-US" sz="3100" spc="200">
                <a:solidFill>
                  <a:schemeClr val="bg1"/>
                </a:solidFill>
                <a:cs typeface="Arial"/>
              </a:rPr>
              <a:t> </a:t>
            </a:r>
            <a:r>
              <a:rPr lang="en-US" sz="3100">
                <a:solidFill>
                  <a:schemeClr val="bg1"/>
                </a:solidFill>
                <a:cs typeface="Arial"/>
              </a:rPr>
              <a:t>and</a:t>
            </a:r>
            <a:r>
              <a:rPr lang="en-US" sz="3100" spc="195">
                <a:solidFill>
                  <a:schemeClr val="bg1"/>
                </a:solidFill>
                <a:cs typeface="Arial"/>
              </a:rPr>
              <a:t> </a:t>
            </a:r>
            <a:br>
              <a:rPr lang="en-US" sz="3100" spc="195">
                <a:solidFill>
                  <a:schemeClr val="bg1"/>
                </a:solidFill>
                <a:cs typeface="Arial"/>
              </a:rPr>
            </a:br>
            <a:r>
              <a:rPr lang="en-US" sz="3100">
                <a:solidFill>
                  <a:schemeClr val="bg1"/>
                </a:solidFill>
                <a:cs typeface="Arial"/>
              </a:rPr>
              <a:t>energy</a:t>
            </a:r>
            <a:r>
              <a:rPr lang="en-US" sz="3100" spc="190">
                <a:solidFill>
                  <a:schemeClr val="bg1"/>
                </a:solidFill>
                <a:cs typeface="Arial"/>
              </a:rPr>
              <a:t> </a:t>
            </a:r>
            <a:r>
              <a:rPr lang="en-US" sz="3100">
                <a:solidFill>
                  <a:schemeClr val="bg1"/>
                </a:solidFill>
                <a:cs typeface="Arial"/>
              </a:rPr>
              <a:t>efficiency</a:t>
            </a:r>
            <a:r>
              <a:rPr lang="en-US" sz="3100" spc="195">
                <a:solidFill>
                  <a:schemeClr val="bg1"/>
                </a:solidFill>
                <a:cs typeface="Arial"/>
              </a:rPr>
              <a:t> </a:t>
            </a:r>
            <a:r>
              <a:rPr lang="en-US" sz="3100">
                <a:solidFill>
                  <a:schemeClr val="bg1"/>
                </a:solidFill>
                <a:cs typeface="Arial"/>
              </a:rPr>
              <a:t>can</a:t>
            </a:r>
            <a:r>
              <a:rPr lang="en-US" sz="3100" spc="195">
                <a:solidFill>
                  <a:schemeClr val="bg1"/>
                </a:solidFill>
                <a:cs typeface="Arial"/>
              </a:rPr>
              <a:t> </a:t>
            </a:r>
            <a:r>
              <a:rPr lang="en-US" sz="3100">
                <a:solidFill>
                  <a:schemeClr val="bg1"/>
                </a:solidFill>
                <a:cs typeface="Arial"/>
              </a:rPr>
              <a:t>be</a:t>
            </a:r>
            <a:r>
              <a:rPr lang="en-US" sz="3100" spc="-30">
                <a:solidFill>
                  <a:schemeClr val="bg1"/>
                </a:solidFill>
                <a:cs typeface="Arial"/>
              </a:rPr>
              <a:t> </a:t>
            </a:r>
            <a:br>
              <a:rPr lang="en-US" sz="3100" spc="-30">
                <a:solidFill>
                  <a:schemeClr val="bg1"/>
                </a:solidFill>
                <a:cs typeface="Arial"/>
              </a:rPr>
            </a:br>
            <a:r>
              <a:rPr lang="en-US" sz="3100">
                <a:solidFill>
                  <a:schemeClr val="bg1"/>
                </a:solidFill>
                <a:cs typeface="Arial"/>
              </a:rPr>
              <a:t>optimi</a:t>
            </a:r>
            <a:r>
              <a:rPr lang="en-US" sz="3100">
                <a:solidFill>
                  <a:schemeClr val="bg1"/>
                </a:solidFill>
                <a:cs typeface="Calibri"/>
              </a:rPr>
              <a:t>z</a:t>
            </a:r>
            <a:r>
              <a:rPr lang="en-US" sz="3100">
                <a:solidFill>
                  <a:schemeClr val="bg1"/>
                </a:solidFill>
                <a:cs typeface="Arial"/>
              </a:rPr>
              <a:t>ed</a:t>
            </a:r>
            <a:r>
              <a:rPr lang="en-US" sz="3100" spc="-15">
                <a:solidFill>
                  <a:schemeClr val="bg1"/>
                </a:solidFill>
                <a:cs typeface="Arial"/>
              </a:rPr>
              <a:t> </a:t>
            </a:r>
            <a:r>
              <a:rPr lang="en-US" sz="3100" u="sng" spc="-10">
                <a:solidFill>
                  <a:schemeClr val="bg1"/>
                </a:solidFill>
                <a:cs typeface="Arial"/>
              </a:rPr>
              <a:t>together.</a:t>
            </a:r>
            <a:br>
              <a:rPr lang="en-US" sz="3100" spc="-10">
                <a:solidFill>
                  <a:schemeClr val="bg1"/>
                </a:solidFill>
                <a:cs typeface="Arial"/>
              </a:rPr>
            </a:br>
            <a:br>
              <a:rPr lang="en-US" sz="3100" spc="-10">
                <a:solidFill>
                  <a:srgbClr val="002540"/>
                </a:solidFill>
                <a:cs typeface="Arial"/>
              </a:rPr>
            </a:br>
            <a:r>
              <a:rPr lang="en-US" sz="3100" spc="-10">
                <a:solidFill>
                  <a:srgbClr val="001B37"/>
                </a:solidFill>
                <a:cs typeface="Arial"/>
              </a:rPr>
              <a:t>Take Your first step to a </a:t>
            </a:r>
            <a:r>
              <a:rPr lang="en-US" sz="6000" spc="-10">
                <a:solidFill>
                  <a:srgbClr val="001B37"/>
                </a:solidFill>
                <a:cs typeface="Arial"/>
              </a:rPr>
              <a:t>Healthy Building.</a:t>
            </a:r>
            <a:br>
              <a:rPr lang="en-US" sz="5600">
                <a:solidFill>
                  <a:srgbClr val="001B37"/>
                </a:solidFill>
                <a:cs typeface="Arial"/>
              </a:rPr>
            </a:br>
            <a:endParaRPr lang="en-US" sz="5600">
              <a:solidFill>
                <a:srgbClr val="001B37"/>
              </a:solidFill>
            </a:endParaRPr>
          </a:p>
        </p:txBody>
      </p:sp>
      <p:sp>
        <p:nvSpPr>
          <p:cNvPr id="17" name="Footer Placeholder 16">
            <a:extLst>
              <a:ext uri="{FF2B5EF4-FFF2-40B4-BE49-F238E27FC236}">
                <a16:creationId xmlns:a16="http://schemas.microsoft.com/office/drawing/2014/main" id="{647735A0-C902-B4E3-070B-4BAEEE14A99E}"/>
              </a:ext>
            </a:extLst>
          </p:cNvPr>
          <p:cNvSpPr>
            <a:spLocks noGrp="1"/>
          </p:cNvSpPr>
          <p:nvPr>
            <p:ph type="ftr" sz="quarter" idx="11"/>
          </p:nvPr>
        </p:nvSpPr>
        <p:spPr/>
        <p:txBody>
          <a:bodyPr/>
          <a:lstStyle/>
          <a:p>
            <a:r>
              <a:rPr lang="en-US"/>
              <a:t>invzbl.com</a:t>
            </a:r>
          </a:p>
        </p:txBody>
      </p:sp>
      <p:sp>
        <p:nvSpPr>
          <p:cNvPr id="18" name="Slide Number Placeholder 17">
            <a:extLst>
              <a:ext uri="{FF2B5EF4-FFF2-40B4-BE49-F238E27FC236}">
                <a16:creationId xmlns:a16="http://schemas.microsoft.com/office/drawing/2014/main" id="{13F15664-E73D-6917-23C0-BBA30A2D90E7}"/>
              </a:ext>
            </a:extLst>
          </p:cNvPr>
          <p:cNvSpPr>
            <a:spLocks noGrp="1"/>
          </p:cNvSpPr>
          <p:nvPr>
            <p:ph type="sldNum" sz="quarter" idx="12"/>
          </p:nvPr>
        </p:nvSpPr>
        <p:spPr/>
        <p:txBody>
          <a:bodyPr/>
          <a:lstStyle/>
          <a:p>
            <a:fld id="{C94483EA-C749-4C66-985C-EBAA89AE22E7}" type="slidenum">
              <a:rPr lang="en-US" smtClean="0"/>
              <a:t>13</a:t>
            </a:fld>
            <a:endParaRPr lang="en-US"/>
          </a:p>
        </p:txBody>
      </p:sp>
    </p:spTree>
    <p:extLst>
      <p:ext uri="{BB962C8B-B14F-4D97-AF65-F5344CB8AC3E}">
        <p14:creationId xmlns:p14="http://schemas.microsoft.com/office/powerpoint/2010/main" val="298144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6085-AEB5-16CB-8B62-704FFFA5E4DD}"/>
              </a:ext>
            </a:extLst>
          </p:cNvPr>
          <p:cNvSpPr>
            <a:spLocks noGrp="1"/>
          </p:cNvSpPr>
          <p:nvPr>
            <p:ph type="ctrTitle"/>
          </p:nvPr>
        </p:nvSpPr>
        <p:spPr/>
        <p:txBody>
          <a:bodyPr/>
          <a:lstStyle/>
          <a:p>
            <a:r>
              <a:rPr lang="de-DE"/>
              <a:t>Thank you</a:t>
            </a:r>
            <a:endParaRPr lang="en-US"/>
          </a:p>
        </p:txBody>
      </p:sp>
      <p:sp>
        <p:nvSpPr>
          <p:cNvPr id="3" name="Subtitle 2">
            <a:extLst>
              <a:ext uri="{FF2B5EF4-FFF2-40B4-BE49-F238E27FC236}">
                <a16:creationId xmlns:a16="http://schemas.microsoft.com/office/drawing/2014/main" id="{1C76E249-0E52-4306-6899-15D09FF69E11}"/>
              </a:ext>
            </a:extLst>
          </p:cNvPr>
          <p:cNvSpPr>
            <a:spLocks noGrp="1"/>
          </p:cNvSpPr>
          <p:nvPr>
            <p:ph type="subTitle" idx="1"/>
          </p:nvPr>
        </p:nvSpPr>
        <p:spPr>
          <a:xfrm>
            <a:off x="4267200" y="3875774"/>
            <a:ext cx="4179570" cy="2004161"/>
          </a:xfrm>
        </p:spPr>
        <p:txBody>
          <a:bodyPr/>
          <a:lstStyle/>
          <a:p>
            <a:r>
              <a:rPr lang="de-DE"/>
              <a:t>Begin your #healthybuilding transformation:</a:t>
            </a:r>
          </a:p>
          <a:p>
            <a:r>
              <a:rPr lang="de-DE">
                <a:solidFill>
                  <a:srgbClr val="7BADD3"/>
                </a:solidFill>
                <a:hlinkClick r:id="rId2">
                  <a:extLst>
                    <a:ext uri="{A12FA001-AC4F-418D-AE19-62706E023703}">
                      <ahyp:hlinkClr xmlns:ahyp="http://schemas.microsoft.com/office/drawing/2018/hyperlinkcolor" val="tx"/>
                    </a:ext>
                  </a:extLst>
                </a:hlinkClick>
              </a:rPr>
              <a:t>https://invzbl.com/envelo</a:t>
            </a:r>
            <a:endParaRPr lang="de-DE">
              <a:solidFill>
                <a:srgbClr val="7BADD3"/>
              </a:solidFill>
            </a:endParaRPr>
          </a:p>
          <a:p>
            <a:r>
              <a:rPr lang="de-DE">
                <a:solidFill>
                  <a:srgbClr val="7BADD3"/>
                </a:solidFill>
                <a:hlinkClick r:id="rId3">
                  <a:extLst>
                    <a:ext uri="{A12FA001-AC4F-418D-AE19-62706E023703}">
                      <ahyp:hlinkClr xmlns:ahyp="http://schemas.microsoft.com/office/drawing/2018/hyperlinkcolor" val="tx"/>
                    </a:ext>
                  </a:extLst>
                </a:hlinkClick>
              </a:rPr>
              <a:t>discover@invzbl.com</a:t>
            </a:r>
            <a:endParaRPr lang="de-DE">
              <a:solidFill>
                <a:srgbClr val="7BADD3"/>
              </a:solidFill>
            </a:endParaRPr>
          </a:p>
          <a:p>
            <a:endParaRPr lang="en-US"/>
          </a:p>
        </p:txBody>
      </p:sp>
    </p:spTree>
    <p:extLst>
      <p:ext uri="{BB962C8B-B14F-4D97-AF65-F5344CB8AC3E}">
        <p14:creationId xmlns:p14="http://schemas.microsoft.com/office/powerpoint/2010/main" val="312736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7B90A-4588-0511-9E60-FA656855503A}"/>
              </a:ext>
            </a:extLst>
          </p:cNvPr>
          <p:cNvSpPr>
            <a:spLocks noGrp="1"/>
          </p:cNvSpPr>
          <p:nvPr>
            <p:ph type="title"/>
          </p:nvPr>
        </p:nvSpPr>
        <p:spPr>
          <a:xfrm>
            <a:off x="1062037" y="1124784"/>
            <a:ext cx="5411788" cy="1204912"/>
          </a:xfrm>
        </p:spPr>
        <p:txBody>
          <a:bodyPr/>
          <a:lstStyle/>
          <a:p>
            <a:r>
              <a:rPr lang="en-US"/>
              <a:t>Status Quo:</a:t>
            </a:r>
            <a:br>
              <a:rPr lang="en-US"/>
            </a:br>
            <a:r>
              <a:rPr lang="en-US">
                <a:solidFill>
                  <a:schemeClr val="bg1"/>
                </a:solidFill>
              </a:rPr>
              <a:t>The Problem</a:t>
            </a:r>
          </a:p>
        </p:txBody>
      </p:sp>
      <p:sp>
        <p:nvSpPr>
          <p:cNvPr id="5" name="Text Placeholder 4">
            <a:extLst>
              <a:ext uri="{FF2B5EF4-FFF2-40B4-BE49-F238E27FC236}">
                <a16:creationId xmlns:a16="http://schemas.microsoft.com/office/drawing/2014/main" id="{8F8F2FD2-1C6F-9B57-C232-46EBEECC1253}"/>
              </a:ext>
            </a:extLst>
          </p:cNvPr>
          <p:cNvSpPr>
            <a:spLocks noGrp="1"/>
          </p:cNvSpPr>
          <p:nvPr>
            <p:ph type="body" idx="1"/>
          </p:nvPr>
        </p:nvSpPr>
        <p:spPr>
          <a:xfrm>
            <a:off x="1062037" y="2447964"/>
            <a:ext cx="5411788" cy="3085327"/>
          </a:xfrm>
        </p:spPr>
        <p:txBody>
          <a:bodyPr>
            <a:normAutofit/>
          </a:bodyPr>
          <a:lstStyle/>
          <a:p>
            <a:pPr>
              <a:lnSpc>
                <a:spcPct val="200000"/>
              </a:lnSpc>
            </a:pPr>
            <a:r>
              <a:rPr lang="en-US" sz="1800"/>
              <a:t>Covid &amp; future illnesses disrupt education</a:t>
            </a:r>
          </a:p>
          <a:p>
            <a:pPr>
              <a:lnSpc>
                <a:spcPct val="200000"/>
              </a:lnSpc>
            </a:pPr>
            <a:r>
              <a:rPr lang="en-US" sz="1800"/>
              <a:t>Allergies and poor IAQ affect test scores</a:t>
            </a:r>
          </a:p>
          <a:p>
            <a:pPr>
              <a:lnSpc>
                <a:spcPct val="200000"/>
              </a:lnSpc>
            </a:pPr>
            <a:r>
              <a:rPr lang="en-US" sz="1800"/>
              <a:t>Funding available, but solutions vary wildly</a:t>
            </a:r>
          </a:p>
          <a:p>
            <a:pPr>
              <a:lnSpc>
                <a:spcPct val="200000"/>
              </a:lnSpc>
            </a:pPr>
            <a:r>
              <a:rPr lang="en-US" sz="1800"/>
              <a:t>Simultaneous pressure to decrease energy use</a:t>
            </a:r>
          </a:p>
        </p:txBody>
      </p:sp>
      <p:pic>
        <p:nvPicPr>
          <p:cNvPr id="3" name="Picture Placeholder 2" descr="A picture containing person, indoor&#10;&#10;Description automatically generated">
            <a:extLst>
              <a:ext uri="{FF2B5EF4-FFF2-40B4-BE49-F238E27FC236}">
                <a16:creationId xmlns:a16="http://schemas.microsoft.com/office/drawing/2014/main" id="{B17CF5C4-9727-B29A-2016-B5B07D6ECCF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92" b="1492"/>
          <a:stretch>
            <a:fillRect/>
          </a:stretch>
        </p:blipFill>
        <p:spPr/>
      </p:pic>
      <p:sp>
        <p:nvSpPr>
          <p:cNvPr id="7" name="Footer Placeholder 6">
            <a:extLst>
              <a:ext uri="{FF2B5EF4-FFF2-40B4-BE49-F238E27FC236}">
                <a16:creationId xmlns:a16="http://schemas.microsoft.com/office/drawing/2014/main" id="{2EDEAE40-0168-472F-14B2-076F86029462}"/>
              </a:ext>
            </a:extLst>
          </p:cNvPr>
          <p:cNvSpPr>
            <a:spLocks noGrp="1"/>
          </p:cNvSpPr>
          <p:nvPr>
            <p:ph type="ftr" sz="quarter" idx="11"/>
          </p:nvPr>
        </p:nvSpPr>
        <p:spPr/>
        <p:txBody>
          <a:bodyPr/>
          <a:lstStyle/>
          <a:p>
            <a:r>
              <a:rPr lang="en-US"/>
              <a:t>invzbl.com</a:t>
            </a:r>
          </a:p>
        </p:txBody>
      </p:sp>
      <p:sp>
        <p:nvSpPr>
          <p:cNvPr id="8" name="Slide Number Placeholder 7">
            <a:extLst>
              <a:ext uri="{FF2B5EF4-FFF2-40B4-BE49-F238E27FC236}">
                <a16:creationId xmlns:a16="http://schemas.microsoft.com/office/drawing/2014/main" id="{6E63A8AE-6ECC-5332-9ADA-2A88816456E0}"/>
              </a:ext>
            </a:extLst>
          </p:cNvPr>
          <p:cNvSpPr>
            <a:spLocks noGrp="1"/>
          </p:cNvSpPr>
          <p:nvPr>
            <p:ph type="sldNum" sz="quarter" idx="12"/>
          </p:nvPr>
        </p:nvSpPr>
        <p:spPr/>
        <p:txBody>
          <a:bodyPr/>
          <a:lstStyle/>
          <a:p>
            <a:fld id="{C94483EA-C749-4C66-985C-EBAA89AE22E7}" type="slidenum">
              <a:rPr lang="en-US" smtClean="0"/>
              <a:t>2</a:t>
            </a:fld>
            <a:endParaRPr lang="en-US"/>
          </a:p>
        </p:txBody>
      </p:sp>
    </p:spTree>
    <p:extLst>
      <p:ext uri="{BB962C8B-B14F-4D97-AF65-F5344CB8AC3E}">
        <p14:creationId xmlns:p14="http://schemas.microsoft.com/office/powerpoint/2010/main" val="226494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D27F45-4DAD-1C21-A7ED-E012B0279A6B}"/>
              </a:ext>
            </a:extLst>
          </p:cNvPr>
          <p:cNvSpPr>
            <a:spLocks noGrp="1"/>
          </p:cNvSpPr>
          <p:nvPr>
            <p:ph type="title"/>
          </p:nvPr>
        </p:nvSpPr>
        <p:spPr/>
        <p:txBody>
          <a:bodyPr>
            <a:normAutofit/>
          </a:bodyPr>
          <a:lstStyle/>
          <a:p>
            <a:r>
              <a:rPr lang="en-US" sz="3600"/>
              <a:t>Planned ESSER </a:t>
            </a:r>
            <a:r>
              <a:rPr lang="en-US" sz="3600" err="1"/>
              <a:t>SPENDINg</a:t>
            </a:r>
            <a:br>
              <a:rPr lang="en-US" sz="3600"/>
            </a:br>
            <a:r>
              <a:rPr lang="en-US" sz="3600"/>
              <a:t>FY 2023</a:t>
            </a:r>
          </a:p>
        </p:txBody>
      </p:sp>
      <p:sp>
        <p:nvSpPr>
          <p:cNvPr id="5" name="Text Placeholder 4">
            <a:extLst>
              <a:ext uri="{FF2B5EF4-FFF2-40B4-BE49-F238E27FC236}">
                <a16:creationId xmlns:a16="http://schemas.microsoft.com/office/drawing/2014/main" id="{2CE8CBD0-641C-88AA-CBAD-22412BD3DFF0}"/>
              </a:ext>
            </a:extLst>
          </p:cNvPr>
          <p:cNvSpPr>
            <a:spLocks noGrp="1"/>
          </p:cNvSpPr>
          <p:nvPr>
            <p:ph type="body" idx="1"/>
          </p:nvPr>
        </p:nvSpPr>
        <p:spPr/>
        <p:txBody>
          <a:bodyPr/>
          <a:lstStyle/>
          <a:p>
            <a:r>
              <a:rPr lang="en-US" sz="3600">
                <a:solidFill>
                  <a:schemeClr val="accent5"/>
                </a:solidFill>
              </a:rPr>
              <a:t>$9.7 </a:t>
            </a:r>
            <a:r>
              <a:rPr lang="en-US" sz="1800">
                <a:solidFill>
                  <a:schemeClr val="accent5"/>
                </a:solidFill>
              </a:rPr>
              <a:t>billion</a:t>
            </a:r>
            <a:endParaRPr lang="en-US">
              <a:solidFill>
                <a:schemeClr val="accent5"/>
              </a:solidFill>
            </a:endParaRPr>
          </a:p>
        </p:txBody>
      </p:sp>
      <p:sp>
        <p:nvSpPr>
          <p:cNvPr id="9" name="Text Placeholder 8">
            <a:extLst>
              <a:ext uri="{FF2B5EF4-FFF2-40B4-BE49-F238E27FC236}">
                <a16:creationId xmlns:a16="http://schemas.microsoft.com/office/drawing/2014/main" id="{B791CE8B-B40A-CE6A-57E2-C70C5377DE6C}"/>
              </a:ext>
            </a:extLst>
          </p:cNvPr>
          <p:cNvSpPr>
            <a:spLocks noGrp="1"/>
          </p:cNvSpPr>
          <p:nvPr>
            <p:ph type="body" idx="15"/>
          </p:nvPr>
        </p:nvSpPr>
        <p:spPr/>
        <p:txBody>
          <a:bodyPr/>
          <a:lstStyle/>
          <a:p>
            <a:r>
              <a:rPr lang="en-US" sz="3600">
                <a:solidFill>
                  <a:schemeClr val="accent5"/>
                </a:solidFill>
              </a:rPr>
              <a:t>$5</a:t>
            </a:r>
            <a:r>
              <a:rPr lang="en-US" sz="3200">
                <a:solidFill>
                  <a:schemeClr val="accent5"/>
                </a:solidFill>
              </a:rPr>
              <a:t> </a:t>
            </a:r>
            <a:r>
              <a:rPr lang="en-US" sz="1800">
                <a:solidFill>
                  <a:schemeClr val="accent5"/>
                </a:solidFill>
              </a:rPr>
              <a:t>billion</a:t>
            </a:r>
          </a:p>
        </p:txBody>
      </p:sp>
      <p:sp>
        <p:nvSpPr>
          <p:cNvPr id="6" name="Content Placeholder 5">
            <a:extLst>
              <a:ext uri="{FF2B5EF4-FFF2-40B4-BE49-F238E27FC236}">
                <a16:creationId xmlns:a16="http://schemas.microsoft.com/office/drawing/2014/main" id="{E6953651-8746-043C-C5F6-212529101E4C}"/>
              </a:ext>
            </a:extLst>
          </p:cNvPr>
          <p:cNvSpPr>
            <a:spLocks noGrp="1"/>
          </p:cNvSpPr>
          <p:nvPr>
            <p:ph sz="half" idx="2"/>
          </p:nvPr>
        </p:nvSpPr>
        <p:spPr/>
        <p:txBody>
          <a:bodyPr/>
          <a:lstStyle/>
          <a:p>
            <a:r>
              <a:rPr lang="en-US" sz="1600"/>
              <a:t>on HVAC Improvements</a:t>
            </a:r>
          </a:p>
        </p:txBody>
      </p:sp>
      <p:sp>
        <p:nvSpPr>
          <p:cNvPr id="11" name="Content Placeholder 10">
            <a:extLst>
              <a:ext uri="{FF2B5EF4-FFF2-40B4-BE49-F238E27FC236}">
                <a16:creationId xmlns:a16="http://schemas.microsoft.com/office/drawing/2014/main" id="{C4CD6EC6-4F71-1D4D-A0DA-D8EEDBF7E3CF}"/>
              </a:ext>
            </a:extLst>
          </p:cNvPr>
          <p:cNvSpPr>
            <a:spLocks noGrp="1"/>
          </p:cNvSpPr>
          <p:nvPr>
            <p:ph sz="half" idx="17"/>
          </p:nvPr>
        </p:nvSpPr>
        <p:spPr>
          <a:xfrm>
            <a:off x="2761312" y="5127341"/>
            <a:ext cx="3124093" cy="462927"/>
          </a:xfrm>
        </p:spPr>
        <p:txBody>
          <a:bodyPr>
            <a:normAutofit/>
          </a:bodyPr>
          <a:lstStyle/>
          <a:p>
            <a:r>
              <a:rPr lang="en-US"/>
              <a:t>To prevent the spread of COVID-19</a:t>
            </a:r>
          </a:p>
        </p:txBody>
      </p:sp>
      <p:sp>
        <p:nvSpPr>
          <p:cNvPr id="7" name="Content Placeholder 6">
            <a:extLst>
              <a:ext uri="{FF2B5EF4-FFF2-40B4-BE49-F238E27FC236}">
                <a16:creationId xmlns:a16="http://schemas.microsoft.com/office/drawing/2014/main" id="{6A5F7669-B464-F03B-B87A-1EA87BFA2483}"/>
              </a:ext>
            </a:extLst>
          </p:cNvPr>
          <p:cNvSpPr>
            <a:spLocks noGrp="1"/>
          </p:cNvSpPr>
          <p:nvPr>
            <p:ph sz="quarter" idx="4"/>
          </p:nvPr>
        </p:nvSpPr>
        <p:spPr/>
        <p:txBody>
          <a:bodyPr/>
          <a:lstStyle/>
          <a:p>
            <a:r>
              <a:rPr lang="en-US" sz="1600"/>
              <a:t>Additional for facilities</a:t>
            </a:r>
          </a:p>
        </p:txBody>
      </p:sp>
      <p:sp>
        <p:nvSpPr>
          <p:cNvPr id="12" name="Content Placeholder 11">
            <a:extLst>
              <a:ext uri="{FF2B5EF4-FFF2-40B4-BE49-F238E27FC236}">
                <a16:creationId xmlns:a16="http://schemas.microsoft.com/office/drawing/2014/main" id="{04E9749D-B0C9-258A-6909-0A3AF1CDFF7C}"/>
              </a:ext>
            </a:extLst>
          </p:cNvPr>
          <p:cNvSpPr>
            <a:spLocks noGrp="1"/>
          </p:cNvSpPr>
          <p:nvPr>
            <p:ph sz="quarter" idx="18"/>
          </p:nvPr>
        </p:nvSpPr>
        <p:spPr>
          <a:xfrm>
            <a:off x="6232255" y="5127340"/>
            <a:ext cx="3139479" cy="462927"/>
          </a:xfrm>
        </p:spPr>
        <p:txBody>
          <a:bodyPr/>
          <a:lstStyle/>
          <a:p>
            <a:r>
              <a:rPr lang="en-US"/>
              <a:t>To prevent future illness</a:t>
            </a:r>
          </a:p>
        </p:txBody>
      </p:sp>
      <p:sp>
        <p:nvSpPr>
          <p:cNvPr id="14" name="Footer Placeholder 13">
            <a:extLst>
              <a:ext uri="{FF2B5EF4-FFF2-40B4-BE49-F238E27FC236}">
                <a16:creationId xmlns:a16="http://schemas.microsoft.com/office/drawing/2014/main" id="{0300BABF-B033-D970-D5A2-5F51370E2C89}"/>
              </a:ext>
            </a:extLst>
          </p:cNvPr>
          <p:cNvSpPr>
            <a:spLocks noGrp="1"/>
          </p:cNvSpPr>
          <p:nvPr>
            <p:ph type="ftr" sz="quarter" idx="11"/>
          </p:nvPr>
        </p:nvSpPr>
        <p:spPr/>
        <p:txBody>
          <a:bodyPr/>
          <a:lstStyle/>
          <a:p>
            <a:r>
              <a:rPr lang="en-US"/>
              <a:t>invzbl.com</a:t>
            </a:r>
          </a:p>
        </p:txBody>
      </p:sp>
      <p:sp>
        <p:nvSpPr>
          <p:cNvPr id="15" name="Slide Number Placeholder 14">
            <a:extLst>
              <a:ext uri="{FF2B5EF4-FFF2-40B4-BE49-F238E27FC236}">
                <a16:creationId xmlns:a16="http://schemas.microsoft.com/office/drawing/2014/main" id="{8D10B66C-0697-D169-B381-7834F8F31316}"/>
              </a:ext>
            </a:extLst>
          </p:cNvPr>
          <p:cNvSpPr>
            <a:spLocks noGrp="1"/>
          </p:cNvSpPr>
          <p:nvPr>
            <p:ph type="sldNum" sz="quarter" idx="12"/>
          </p:nvPr>
        </p:nvSpPr>
        <p:spPr/>
        <p:txBody>
          <a:bodyPr/>
          <a:lstStyle/>
          <a:p>
            <a:fld id="{C94483EA-C749-4C66-985C-EBAA89AE22E7}" type="slidenum">
              <a:rPr lang="en-US" smtClean="0"/>
              <a:t>3</a:t>
            </a:fld>
            <a:endParaRPr lang="en-US"/>
          </a:p>
        </p:txBody>
      </p:sp>
      <p:sp>
        <p:nvSpPr>
          <p:cNvPr id="2" name="TextBox 1">
            <a:extLst>
              <a:ext uri="{FF2B5EF4-FFF2-40B4-BE49-F238E27FC236}">
                <a16:creationId xmlns:a16="http://schemas.microsoft.com/office/drawing/2014/main" id="{DA0212F0-016B-04C1-477E-C07D37C72A6A}"/>
              </a:ext>
            </a:extLst>
          </p:cNvPr>
          <p:cNvSpPr txBox="1"/>
          <p:nvPr/>
        </p:nvSpPr>
        <p:spPr>
          <a:xfrm>
            <a:off x="8216107" y="5965823"/>
            <a:ext cx="4181473" cy="384721"/>
          </a:xfrm>
          <a:prstGeom prst="rect">
            <a:avLst/>
          </a:prstGeom>
          <a:noFill/>
        </p:spPr>
        <p:txBody>
          <a:bodyPr wrap="square" rtlCol="0">
            <a:spAutoFit/>
          </a:bodyPr>
          <a:lstStyle/>
          <a:p>
            <a:r>
              <a:rPr lang="en-US" sz="800">
                <a:solidFill>
                  <a:schemeClr val="bg1"/>
                </a:solidFill>
              </a:rPr>
              <a:t>(https://www.future-ed.org/financial-trends-in-local-schools-covid-aid-spending/) </a:t>
            </a:r>
          </a:p>
          <a:p>
            <a:endParaRPr lang="en-US" sz="1100">
              <a:solidFill>
                <a:schemeClr val="bg1"/>
              </a:solidFill>
            </a:endParaRPr>
          </a:p>
        </p:txBody>
      </p:sp>
    </p:spTree>
    <p:extLst>
      <p:ext uri="{BB962C8B-B14F-4D97-AF65-F5344CB8AC3E}">
        <p14:creationId xmlns:p14="http://schemas.microsoft.com/office/powerpoint/2010/main" val="386670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7B90A-4588-0511-9E60-FA656855503A}"/>
              </a:ext>
            </a:extLst>
          </p:cNvPr>
          <p:cNvSpPr>
            <a:spLocks noGrp="1"/>
          </p:cNvSpPr>
          <p:nvPr>
            <p:ph type="title"/>
          </p:nvPr>
        </p:nvSpPr>
        <p:spPr>
          <a:xfrm>
            <a:off x="6164895" y="1245021"/>
            <a:ext cx="5111750" cy="1204912"/>
          </a:xfrm>
        </p:spPr>
        <p:txBody>
          <a:bodyPr/>
          <a:lstStyle/>
          <a:p>
            <a:r>
              <a:rPr lang="en-US">
                <a:solidFill>
                  <a:schemeClr val="bg1"/>
                </a:solidFill>
              </a:rPr>
              <a:t>THE PROBLEM </a:t>
            </a:r>
            <a:r>
              <a:rPr lang="en-US"/>
              <a:t>(continued):</a:t>
            </a:r>
          </a:p>
        </p:txBody>
      </p:sp>
      <p:sp>
        <p:nvSpPr>
          <p:cNvPr id="5" name="Text Placeholder 4">
            <a:extLst>
              <a:ext uri="{FF2B5EF4-FFF2-40B4-BE49-F238E27FC236}">
                <a16:creationId xmlns:a16="http://schemas.microsoft.com/office/drawing/2014/main" id="{8F8F2FD2-1C6F-9B57-C232-46EBEECC1253}"/>
              </a:ext>
            </a:extLst>
          </p:cNvPr>
          <p:cNvSpPr>
            <a:spLocks noGrp="1"/>
          </p:cNvSpPr>
          <p:nvPr>
            <p:ph type="body" idx="1"/>
          </p:nvPr>
        </p:nvSpPr>
        <p:spPr>
          <a:xfrm>
            <a:off x="6164895" y="2568201"/>
            <a:ext cx="5411788" cy="3788149"/>
          </a:xfrm>
        </p:spPr>
        <p:txBody>
          <a:bodyPr/>
          <a:lstStyle/>
          <a:p>
            <a:pPr>
              <a:lnSpc>
                <a:spcPct val="150000"/>
              </a:lnSpc>
            </a:pPr>
            <a:r>
              <a:rPr lang="en-US" sz="2400" b="1">
                <a:latin typeface="+mj-lt"/>
              </a:rPr>
              <a:t>DOES YOUR SOLUTION WORK? </a:t>
            </a:r>
            <a:br>
              <a:rPr lang="en-US" sz="1800" b="1">
                <a:latin typeface="+mj-lt"/>
              </a:rPr>
            </a:br>
            <a:r>
              <a:rPr lang="en-US" sz="2000" b="1"/>
              <a:t>How do you know?</a:t>
            </a:r>
          </a:p>
          <a:p>
            <a:pPr>
              <a:lnSpc>
                <a:spcPct val="150000"/>
              </a:lnSpc>
            </a:pPr>
            <a:r>
              <a:rPr lang="en-US" sz="2400" b="1">
                <a:latin typeface="+mj-lt"/>
              </a:rPr>
              <a:t>AND IF IT DOES WORK:</a:t>
            </a:r>
            <a:br>
              <a:rPr lang="en-US" sz="1800" b="1">
                <a:latin typeface="+mj-lt"/>
              </a:rPr>
            </a:br>
            <a:r>
              <a:rPr lang="en-US" sz="2000" b="1"/>
              <a:t>How can you tell your district’s success story?</a:t>
            </a:r>
            <a:br>
              <a:rPr lang="en-US" sz="2000" b="1"/>
            </a:br>
            <a:r>
              <a:rPr lang="en-US" sz="2000" b="1"/>
              <a:t>Does it fit with energy reduction goals?</a:t>
            </a:r>
          </a:p>
          <a:p>
            <a:pPr>
              <a:lnSpc>
                <a:spcPct val="150000"/>
              </a:lnSpc>
            </a:pPr>
            <a:endParaRPr lang="en-US"/>
          </a:p>
        </p:txBody>
      </p:sp>
      <p:pic>
        <p:nvPicPr>
          <p:cNvPr id="3" name="Picture Placeholder 2">
            <a:extLst>
              <a:ext uri="{FF2B5EF4-FFF2-40B4-BE49-F238E27FC236}">
                <a16:creationId xmlns:a16="http://schemas.microsoft.com/office/drawing/2014/main" id="{B17CF5C4-9727-B29A-2016-B5B07D6ECCF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019" r="16019"/>
          <a:stretch/>
        </p:blipFill>
        <p:spPr>
          <a:xfrm>
            <a:off x="164514" y="147638"/>
            <a:ext cx="5411788" cy="5972175"/>
          </a:xfrm>
        </p:spPr>
      </p:pic>
      <p:sp>
        <p:nvSpPr>
          <p:cNvPr id="7" name="Footer Placeholder 6">
            <a:extLst>
              <a:ext uri="{FF2B5EF4-FFF2-40B4-BE49-F238E27FC236}">
                <a16:creationId xmlns:a16="http://schemas.microsoft.com/office/drawing/2014/main" id="{2EDEAE40-0168-472F-14B2-076F86029462}"/>
              </a:ext>
            </a:extLst>
          </p:cNvPr>
          <p:cNvSpPr>
            <a:spLocks noGrp="1"/>
          </p:cNvSpPr>
          <p:nvPr>
            <p:ph type="ftr" sz="quarter" idx="11"/>
          </p:nvPr>
        </p:nvSpPr>
        <p:spPr/>
        <p:txBody>
          <a:bodyPr/>
          <a:lstStyle/>
          <a:p>
            <a:r>
              <a:rPr lang="en-US"/>
              <a:t>invzbl.com</a:t>
            </a:r>
          </a:p>
        </p:txBody>
      </p:sp>
      <p:sp>
        <p:nvSpPr>
          <p:cNvPr id="8" name="Slide Number Placeholder 7">
            <a:extLst>
              <a:ext uri="{FF2B5EF4-FFF2-40B4-BE49-F238E27FC236}">
                <a16:creationId xmlns:a16="http://schemas.microsoft.com/office/drawing/2014/main" id="{6E63A8AE-6ECC-5332-9ADA-2A88816456E0}"/>
              </a:ext>
            </a:extLst>
          </p:cNvPr>
          <p:cNvSpPr>
            <a:spLocks noGrp="1"/>
          </p:cNvSpPr>
          <p:nvPr>
            <p:ph type="sldNum" sz="quarter" idx="12"/>
          </p:nvPr>
        </p:nvSpPr>
        <p:spPr/>
        <p:txBody>
          <a:bodyPr/>
          <a:lstStyle/>
          <a:p>
            <a:fld id="{C94483EA-C749-4C66-985C-EBAA89AE22E7}" type="slidenum">
              <a:rPr lang="en-US" smtClean="0"/>
              <a:t>4</a:t>
            </a:fld>
            <a:endParaRPr lang="en-US"/>
          </a:p>
        </p:txBody>
      </p:sp>
    </p:spTree>
    <p:extLst>
      <p:ext uri="{BB962C8B-B14F-4D97-AF65-F5344CB8AC3E}">
        <p14:creationId xmlns:p14="http://schemas.microsoft.com/office/powerpoint/2010/main" val="154460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D2E36-9918-DA17-2505-E3DEE7767024}"/>
              </a:ext>
            </a:extLst>
          </p:cNvPr>
          <p:cNvSpPr>
            <a:spLocks noGrp="1"/>
          </p:cNvSpPr>
          <p:nvPr>
            <p:ph type="title"/>
          </p:nvPr>
        </p:nvSpPr>
        <p:spPr>
          <a:xfrm>
            <a:off x="1200150" y="710216"/>
            <a:ext cx="9820776" cy="1936582"/>
          </a:xfrm>
        </p:spPr>
        <p:txBody>
          <a:bodyPr/>
          <a:lstStyle/>
          <a:p>
            <a:r>
              <a:rPr lang="en-US" sz="7200"/>
              <a:t>HEALTHY BUILDINGS</a:t>
            </a:r>
          </a:p>
        </p:txBody>
      </p:sp>
      <p:sp>
        <p:nvSpPr>
          <p:cNvPr id="5" name="Content Placeholder 4">
            <a:extLst>
              <a:ext uri="{FF2B5EF4-FFF2-40B4-BE49-F238E27FC236}">
                <a16:creationId xmlns:a16="http://schemas.microsoft.com/office/drawing/2014/main" id="{00A4E5BA-8CFD-14C4-3CD4-0C29B46CED15}"/>
              </a:ext>
            </a:extLst>
          </p:cNvPr>
          <p:cNvSpPr>
            <a:spLocks noGrp="1"/>
          </p:cNvSpPr>
          <p:nvPr>
            <p:ph idx="1"/>
          </p:nvPr>
        </p:nvSpPr>
        <p:spPr>
          <a:xfrm>
            <a:off x="1333499" y="2924175"/>
            <a:ext cx="4762501" cy="1936583"/>
          </a:xfrm>
        </p:spPr>
        <p:txBody>
          <a:bodyPr>
            <a:normAutofit/>
          </a:bodyPr>
          <a:lstStyle/>
          <a:p>
            <a:r>
              <a:rPr lang="en-US" sz="1800"/>
              <a:t>EXPECTATIONS HAVE CHANGED.</a:t>
            </a:r>
          </a:p>
          <a:p>
            <a:r>
              <a:rPr lang="en-US" sz="1800"/>
              <a:t>“Now there is a new movement, which will mean the buildings of tomorrow will support the physical, physiological, and social health of the people who use them.”</a:t>
            </a:r>
          </a:p>
        </p:txBody>
      </p:sp>
      <p:sp>
        <p:nvSpPr>
          <p:cNvPr id="6" name="Footer Placeholder 5">
            <a:extLst>
              <a:ext uri="{FF2B5EF4-FFF2-40B4-BE49-F238E27FC236}">
                <a16:creationId xmlns:a16="http://schemas.microsoft.com/office/drawing/2014/main" id="{5D5D4F17-B644-AFF6-80B2-C800202E4EF6}"/>
              </a:ext>
            </a:extLst>
          </p:cNvPr>
          <p:cNvSpPr>
            <a:spLocks noGrp="1"/>
          </p:cNvSpPr>
          <p:nvPr>
            <p:ph type="ftr" sz="quarter" idx="11"/>
          </p:nvPr>
        </p:nvSpPr>
        <p:spPr/>
        <p:txBody>
          <a:bodyPr/>
          <a:lstStyle/>
          <a:p>
            <a:r>
              <a:rPr lang="en-US"/>
              <a:t>invzbl.com</a:t>
            </a:r>
          </a:p>
        </p:txBody>
      </p:sp>
      <p:sp>
        <p:nvSpPr>
          <p:cNvPr id="7" name="Slide Number Placeholder 6">
            <a:extLst>
              <a:ext uri="{FF2B5EF4-FFF2-40B4-BE49-F238E27FC236}">
                <a16:creationId xmlns:a16="http://schemas.microsoft.com/office/drawing/2014/main" id="{D1681A7F-E3D6-0A73-0685-31769C4AA10F}"/>
              </a:ext>
            </a:extLst>
          </p:cNvPr>
          <p:cNvSpPr>
            <a:spLocks noGrp="1"/>
          </p:cNvSpPr>
          <p:nvPr>
            <p:ph type="sldNum" sz="quarter" idx="12"/>
          </p:nvPr>
        </p:nvSpPr>
        <p:spPr/>
        <p:txBody>
          <a:bodyPr/>
          <a:lstStyle/>
          <a:p>
            <a:fld id="{C94483EA-C749-4C66-985C-EBAA89AE22E7}" type="slidenum">
              <a:rPr lang="en-US" smtClean="0"/>
              <a:t>5</a:t>
            </a:fld>
            <a:endParaRPr lang="en-US"/>
          </a:p>
        </p:txBody>
      </p:sp>
    </p:spTree>
    <p:extLst>
      <p:ext uri="{BB962C8B-B14F-4D97-AF65-F5344CB8AC3E}">
        <p14:creationId xmlns:p14="http://schemas.microsoft.com/office/powerpoint/2010/main" val="130052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63391-6A62-5C48-3AA4-AABAE9DA606F}"/>
              </a:ext>
            </a:extLst>
          </p:cNvPr>
          <p:cNvSpPr>
            <a:spLocks noGrp="1"/>
          </p:cNvSpPr>
          <p:nvPr>
            <p:ph type="title"/>
          </p:nvPr>
        </p:nvSpPr>
        <p:spPr>
          <a:xfrm>
            <a:off x="220717" y="4156405"/>
            <a:ext cx="5349765" cy="1325563"/>
          </a:xfrm>
        </p:spPr>
        <p:txBody>
          <a:bodyPr>
            <a:normAutofit fontScale="90000"/>
          </a:bodyPr>
          <a:lstStyle/>
          <a:p>
            <a:r>
              <a:rPr lang="en-US" sz="4000"/>
              <a:t>Benefits of a #HealthyBuilding</a:t>
            </a:r>
          </a:p>
        </p:txBody>
      </p:sp>
      <p:sp>
        <p:nvSpPr>
          <p:cNvPr id="5" name="Text Placeholder 4">
            <a:extLst>
              <a:ext uri="{FF2B5EF4-FFF2-40B4-BE49-F238E27FC236}">
                <a16:creationId xmlns:a16="http://schemas.microsoft.com/office/drawing/2014/main" id="{530C3C06-E3E4-7D31-FA9C-06D55ADE79B1}"/>
              </a:ext>
            </a:extLst>
          </p:cNvPr>
          <p:cNvSpPr>
            <a:spLocks noGrp="1"/>
          </p:cNvSpPr>
          <p:nvPr>
            <p:ph type="body" sz="quarter" idx="13"/>
          </p:nvPr>
        </p:nvSpPr>
        <p:spPr>
          <a:xfrm>
            <a:off x="5922254" y="1208250"/>
            <a:ext cx="5433204" cy="365125"/>
          </a:xfrm>
        </p:spPr>
        <p:txBody>
          <a:bodyPr>
            <a:normAutofit lnSpcReduction="10000"/>
          </a:bodyPr>
          <a:lstStyle/>
          <a:p>
            <a:r>
              <a:rPr lang="en-US">
                <a:solidFill>
                  <a:srgbClr val="001B37"/>
                </a:solidFill>
              </a:rPr>
              <a:t>GENERAL HEALTH</a:t>
            </a:r>
          </a:p>
        </p:txBody>
      </p:sp>
      <p:sp>
        <p:nvSpPr>
          <p:cNvPr id="6" name="Text Placeholder 5">
            <a:extLst>
              <a:ext uri="{FF2B5EF4-FFF2-40B4-BE49-F238E27FC236}">
                <a16:creationId xmlns:a16="http://schemas.microsoft.com/office/drawing/2014/main" id="{3F18B7B4-FE3E-48AC-2E35-72B66B884137}"/>
              </a:ext>
            </a:extLst>
          </p:cNvPr>
          <p:cNvSpPr>
            <a:spLocks noGrp="1"/>
          </p:cNvSpPr>
          <p:nvPr>
            <p:ph type="body" sz="quarter" idx="15"/>
          </p:nvPr>
        </p:nvSpPr>
        <p:spPr>
          <a:xfrm>
            <a:off x="5921828" y="1537675"/>
            <a:ext cx="5431971" cy="557950"/>
          </a:xfrm>
        </p:spPr>
        <p:txBody>
          <a:bodyPr/>
          <a:lstStyle/>
          <a:p>
            <a:r>
              <a:rPr lang="en-US"/>
              <a:t>Reduced illness transmission, better attendance, happiness, and safety</a:t>
            </a:r>
          </a:p>
        </p:txBody>
      </p:sp>
      <p:sp>
        <p:nvSpPr>
          <p:cNvPr id="7" name="Text Placeholder 6">
            <a:extLst>
              <a:ext uri="{FF2B5EF4-FFF2-40B4-BE49-F238E27FC236}">
                <a16:creationId xmlns:a16="http://schemas.microsoft.com/office/drawing/2014/main" id="{C3F40269-0E30-BEC1-3A70-EC806544930F}"/>
              </a:ext>
            </a:extLst>
          </p:cNvPr>
          <p:cNvSpPr>
            <a:spLocks noGrp="1"/>
          </p:cNvSpPr>
          <p:nvPr>
            <p:ph type="body" sz="quarter" idx="23"/>
          </p:nvPr>
        </p:nvSpPr>
        <p:spPr>
          <a:xfrm>
            <a:off x="5922254" y="2308046"/>
            <a:ext cx="5433204" cy="365125"/>
          </a:xfrm>
        </p:spPr>
        <p:txBody>
          <a:bodyPr>
            <a:normAutofit lnSpcReduction="10000"/>
          </a:bodyPr>
          <a:lstStyle/>
          <a:p>
            <a:r>
              <a:rPr lang="en-US">
                <a:solidFill>
                  <a:srgbClr val="001B37"/>
                </a:solidFill>
              </a:rPr>
              <a:t>ACADEMIC</a:t>
            </a:r>
          </a:p>
        </p:txBody>
      </p:sp>
      <p:sp>
        <p:nvSpPr>
          <p:cNvPr id="8" name="Text Placeholder 7">
            <a:extLst>
              <a:ext uri="{FF2B5EF4-FFF2-40B4-BE49-F238E27FC236}">
                <a16:creationId xmlns:a16="http://schemas.microsoft.com/office/drawing/2014/main" id="{73486189-9101-C398-ED3E-A636663E5D30}"/>
              </a:ext>
            </a:extLst>
          </p:cNvPr>
          <p:cNvSpPr>
            <a:spLocks noGrp="1"/>
          </p:cNvSpPr>
          <p:nvPr>
            <p:ph type="body" sz="quarter" idx="24"/>
          </p:nvPr>
        </p:nvSpPr>
        <p:spPr>
          <a:xfrm>
            <a:off x="5921828" y="2637471"/>
            <a:ext cx="5431971" cy="557950"/>
          </a:xfrm>
        </p:spPr>
        <p:txBody>
          <a:bodyPr/>
          <a:lstStyle/>
          <a:p>
            <a:r>
              <a:rPr lang="en-US"/>
              <a:t>Higher test scores, productivity, and attentiveness</a:t>
            </a:r>
          </a:p>
        </p:txBody>
      </p:sp>
      <p:sp>
        <p:nvSpPr>
          <p:cNvPr id="9" name="Text Placeholder 8">
            <a:extLst>
              <a:ext uri="{FF2B5EF4-FFF2-40B4-BE49-F238E27FC236}">
                <a16:creationId xmlns:a16="http://schemas.microsoft.com/office/drawing/2014/main" id="{27FFEBCF-DFCC-846B-2826-D2D78963CD5D}"/>
              </a:ext>
            </a:extLst>
          </p:cNvPr>
          <p:cNvSpPr>
            <a:spLocks noGrp="1"/>
          </p:cNvSpPr>
          <p:nvPr>
            <p:ph type="body" sz="quarter" idx="25"/>
          </p:nvPr>
        </p:nvSpPr>
        <p:spPr>
          <a:xfrm>
            <a:off x="5922254" y="3407842"/>
            <a:ext cx="5433204" cy="365125"/>
          </a:xfrm>
        </p:spPr>
        <p:txBody>
          <a:bodyPr>
            <a:normAutofit lnSpcReduction="10000"/>
          </a:bodyPr>
          <a:lstStyle/>
          <a:p>
            <a:r>
              <a:rPr lang="en-US">
                <a:solidFill>
                  <a:srgbClr val="001B37"/>
                </a:solidFill>
              </a:rPr>
              <a:t>FINANCIAL</a:t>
            </a:r>
          </a:p>
        </p:txBody>
      </p:sp>
      <p:sp>
        <p:nvSpPr>
          <p:cNvPr id="10" name="Text Placeholder 9">
            <a:extLst>
              <a:ext uri="{FF2B5EF4-FFF2-40B4-BE49-F238E27FC236}">
                <a16:creationId xmlns:a16="http://schemas.microsoft.com/office/drawing/2014/main" id="{FC928F2D-6B94-9A76-B5C2-7BE041F2AA7E}"/>
              </a:ext>
            </a:extLst>
          </p:cNvPr>
          <p:cNvSpPr>
            <a:spLocks noGrp="1"/>
          </p:cNvSpPr>
          <p:nvPr>
            <p:ph type="body" sz="quarter" idx="26"/>
          </p:nvPr>
        </p:nvSpPr>
        <p:spPr>
          <a:xfrm>
            <a:off x="5921828" y="3737267"/>
            <a:ext cx="5431971" cy="557950"/>
          </a:xfrm>
        </p:spPr>
        <p:txBody>
          <a:bodyPr/>
          <a:lstStyle/>
          <a:p>
            <a:r>
              <a:rPr lang="en-US"/>
              <a:t>Increased energy efficiency and savings, funding from academic performance, fewer sick-days/substitutes</a:t>
            </a:r>
          </a:p>
        </p:txBody>
      </p:sp>
      <p:sp>
        <p:nvSpPr>
          <p:cNvPr id="11" name="Text Placeholder 10">
            <a:extLst>
              <a:ext uri="{FF2B5EF4-FFF2-40B4-BE49-F238E27FC236}">
                <a16:creationId xmlns:a16="http://schemas.microsoft.com/office/drawing/2014/main" id="{14C5C94B-7CF6-1751-3DF6-2D69F428DCE3}"/>
              </a:ext>
            </a:extLst>
          </p:cNvPr>
          <p:cNvSpPr>
            <a:spLocks noGrp="1"/>
          </p:cNvSpPr>
          <p:nvPr>
            <p:ph type="body" sz="quarter" idx="27"/>
          </p:nvPr>
        </p:nvSpPr>
        <p:spPr>
          <a:xfrm>
            <a:off x="5920106" y="4507639"/>
            <a:ext cx="5433204" cy="365125"/>
          </a:xfrm>
        </p:spPr>
        <p:txBody>
          <a:bodyPr>
            <a:normAutofit lnSpcReduction="10000"/>
          </a:bodyPr>
          <a:lstStyle/>
          <a:p>
            <a:r>
              <a:rPr lang="en-US">
                <a:solidFill>
                  <a:srgbClr val="001B37"/>
                </a:solidFill>
              </a:rPr>
              <a:t>MESSAGING/PR</a:t>
            </a:r>
          </a:p>
        </p:txBody>
      </p:sp>
      <p:sp>
        <p:nvSpPr>
          <p:cNvPr id="12" name="Text Placeholder 11">
            <a:extLst>
              <a:ext uri="{FF2B5EF4-FFF2-40B4-BE49-F238E27FC236}">
                <a16:creationId xmlns:a16="http://schemas.microsoft.com/office/drawing/2014/main" id="{53762C41-FD64-D1C4-F79B-6E5470F30F6A}"/>
              </a:ext>
            </a:extLst>
          </p:cNvPr>
          <p:cNvSpPr>
            <a:spLocks noGrp="1"/>
          </p:cNvSpPr>
          <p:nvPr>
            <p:ph type="body" sz="quarter" idx="28"/>
          </p:nvPr>
        </p:nvSpPr>
        <p:spPr>
          <a:xfrm>
            <a:off x="5919680" y="4837064"/>
            <a:ext cx="5431971" cy="557950"/>
          </a:xfrm>
        </p:spPr>
        <p:txBody>
          <a:bodyPr/>
          <a:lstStyle/>
          <a:p>
            <a:r>
              <a:rPr lang="en-US"/>
              <a:t>Increased public and internal confidence, a demonstrably safe learning environment</a:t>
            </a:r>
          </a:p>
        </p:txBody>
      </p:sp>
      <p:pic>
        <p:nvPicPr>
          <p:cNvPr id="3" name="Picture Placeholder 2" descr="A group of people posing for a photo&#10;&#10;Description automatically generated">
            <a:extLst>
              <a:ext uri="{FF2B5EF4-FFF2-40B4-BE49-F238E27FC236}">
                <a16:creationId xmlns:a16="http://schemas.microsoft.com/office/drawing/2014/main" id="{24FFDABC-4BE1-F1FE-B12A-11280B7B5940}"/>
              </a:ext>
            </a:extLst>
          </p:cNvPr>
          <p:cNvPicPr>
            <a:picLocks noGrp="1" noChangeAspect="1"/>
          </p:cNvPicPr>
          <p:nvPr>
            <p:ph type="pic" sz="quarter" idx="29"/>
          </p:nvPr>
        </p:nvPicPr>
        <p:blipFill>
          <a:blip r:embed="rId3">
            <a:extLst>
              <a:ext uri="{28A0092B-C50C-407E-A947-70E740481C1C}">
                <a14:useLocalDpi xmlns:a14="http://schemas.microsoft.com/office/drawing/2010/main" val="0"/>
              </a:ext>
            </a:extLst>
          </a:blip>
          <a:srcRect l="4066" r="4066"/>
          <a:stretch>
            <a:fillRect/>
          </a:stretch>
        </p:blipFill>
        <p:spPr/>
      </p:pic>
      <p:sp>
        <p:nvSpPr>
          <p:cNvPr id="14" name="Footer Placeholder 13">
            <a:extLst>
              <a:ext uri="{FF2B5EF4-FFF2-40B4-BE49-F238E27FC236}">
                <a16:creationId xmlns:a16="http://schemas.microsoft.com/office/drawing/2014/main" id="{9C90BB3F-7282-ED29-B6BF-63E5154A8ED2}"/>
              </a:ext>
            </a:extLst>
          </p:cNvPr>
          <p:cNvSpPr>
            <a:spLocks noGrp="1"/>
          </p:cNvSpPr>
          <p:nvPr>
            <p:ph type="ftr" sz="quarter" idx="11"/>
          </p:nvPr>
        </p:nvSpPr>
        <p:spPr/>
        <p:txBody>
          <a:bodyPr/>
          <a:lstStyle/>
          <a:p>
            <a:r>
              <a:rPr lang="en-US"/>
              <a:t>invzbl.com</a:t>
            </a:r>
          </a:p>
        </p:txBody>
      </p:sp>
      <p:sp>
        <p:nvSpPr>
          <p:cNvPr id="15" name="Slide Number Placeholder 14">
            <a:extLst>
              <a:ext uri="{FF2B5EF4-FFF2-40B4-BE49-F238E27FC236}">
                <a16:creationId xmlns:a16="http://schemas.microsoft.com/office/drawing/2014/main" id="{F890E80E-CA7B-4D4A-2064-99270D889226}"/>
              </a:ext>
            </a:extLst>
          </p:cNvPr>
          <p:cNvSpPr>
            <a:spLocks noGrp="1"/>
          </p:cNvSpPr>
          <p:nvPr>
            <p:ph type="sldNum" sz="quarter" idx="12"/>
          </p:nvPr>
        </p:nvSpPr>
        <p:spPr/>
        <p:txBody>
          <a:bodyPr/>
          <a:lstStyle/>
          <a:p>
            <a:fld id="{C94483EA-C749-4C66-985C-EBAA89AE22E7}" type="slidenum">
              <a:rPr lang="en-US" smtClean="0"/>
              <a:t>6</a:t>
            </a:fld>
            <a:endParaRPr lang="en-US"/>
          </a:p>
        </p:txBody>
      </p:sp>
    </p:spTree>
    <p:extLst>
      <p:ext uri="{BB962C8B-B14F-4D97-AF65-F5344CB8AC3E}">
        <p14:creationId xmlns:p14="http://schemas.microsoft.com/office/powerpoint/2010/main" val="294684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40" descr="A picture containing text, wall, ceiling, indoor&#10;&#10;Description automatically generated">
            <a:extLst>
              <a:ext uri="{FF2B5EF4-FFF2-40B4-BE49-F238E27FC236}">
                <a16:creationId xmlns:a16="http://schemas.microsoft.com/office/drawing/2014/main" id="{242F2DD2-9D3C-64A9-56AE-E8D40717BBF9}"/>
              </a:ext>
            </a:extLst>
          </p:cNvPr>
          <p:cNvPicPr>
            <a:picLocks noChangeAspect="1"/>
          </p:cNvPicPr>
          <p:nvPr/>
        </p:nvPicPr>
        <p:blipFill>
          <a:blip r:embed="rId3">
            <a:extLst>
              <a:ext uri="{28A0092B-C50C-407E-A947-70E740481C1C}">
                <a14:useLocalDpi xmlns:a14="http://schemas.microsoft.com/office/drawing/2010/main" val="0"/>
              </a:ext>
            </a:extLst>
          </a:blip>
          <a:srcRect t="7186" b="7186"/>
          <a:stretch>
            <a:fillRect/>
          </a:stretch>
        </p:blipFill>
        <p:spPr>
          <a:xfrm>
            <a:off x="8194430" y="2492375"/>
            <a:ext cx="2606675" cy="2232025"/>
          </a:xfrm>
          <a:prstGeom prst="rect">
            <a:avLst/>
          </a:prstGeom>
          <a:solidFill>
            <a:schemeClr val="tx1"/>
          </a:solidFill>
        </p:spPr>
      </p:pic>
      <p:pic>
        <p:nvPicPr>
          <p:cNvPr id="43" name="Picture Placeholder 40">
            <a:extLst>
              <a:ext uri="{FF2B5EF4-FFF2-40B4-BE49-F238E27FC236}">
                <a16:creationId xmlns:a16="http://schemas.microsoft.com/office/drawing/2014/main" id="{6D5A02EE-6C01-24C6-BA16-25FD4D169F17}"/>
              </a:ext>
            </a:extLst>
          </p:cNvPr>
          <p:cNvPicPr>
            <a:picLocks noChangeAspect="1"/>
          </p:cNvPicPr>
          <p:nvPr/>
        </p:nvPicPr>
        <p:blipFill>
          <a:blip r:embed="rId4">
            <a:extLst>
              <a:ext uri="{28A0092B-C50C-407E-A947-70E740481C1C}">
                <a14:useLocalDpi xmlns:a14="http://schemas.microsoft.com/office/drawing/2010/main" val="0"/>
              </a:ext>
            </a:extLst>
          </a:blip>
          <a:srcRect l="7519" r="7519"/>
          <a:stretch/>
        </p:blipFill>
        <p:spPr>
          <a:xfrm>
            <a:off x="4793049" y="2492375"/>
            <a:ext cx="2606675" cy="2232025"/>
          </a:xfrm>
          <a:prstGeom prst="rect">
            <a:avLst/>
          </a:prstGeom>
          <a:solidFill>
            <a:schemeClr val="tx1"/>
          </a:solidFill>
        </p:spPr>
      </p:pic>
      <p:sp>
        <p:nvSpPr>
          <p:cNvPr id="2" name="Title 1">
            <a:extLst>
              <a:ext uri="{FF2B5EF4-FFF2-40B4-BE49-F238E27FC236}">
                <a16:creationId xmlns:a16="http://schemas.microsoft.com/office/drawing/2014/main" id="{DA822D41-2D0E-5254-0509-A3AA8A6CBA64}"/>
              </a:ext>
            </a:extLst>
          </p:cNvPr>
          <p:cNvSpPr>
            <a:spLocks noGrp="1"/>
          </p:cNvSpPr>
          <p:nvPr>
            <p:ph type="title"/>
          </p:nvPr>
        </p:nvSpPr>
        <p:spPr>
          <a:xfrm>
            <a:off x="1885156" y="328247"/>
            <a:ext cx="8421688" cy="1889494"/>
          </a:xfrm>
        </p:spPr>
        <p:txBody>
          <a:bodyPr>
            <a:normAutofit/>
          </a:bodyPr>
          <a:lstStyle/>
          <a:p>
            <a:r>
              <a:rPr lang="en-US" sz="4800">
                <a:solidFill>
                  <a:srgbClr val="7BADD3"/>
                </a:solidFill>
              </a:rPr>
              <a:t>HOW TO: </a:t>
            </a:r>
            <a:br>
              <a:rPr lang="en-US" sz="4800"/>
            </a:br>
            <a:r>
              <a:rPr lang="en-US" sz="4800"/>
              <a:t>HEALTHY BUILDINGS</a:t>
            </a:r>
          </a:p>
        </p:txBody>
      </p:sp>
      <p:pic>
        <p:nvPicPr>
          <p:cNvPr id="41" name="Picture Placeholder 40">
            <a:extLst>
              <a:ext uri="{FF2B5EF4-FFF2-40B4-BE49-F238E27FC236}">
                <a16:creationId xmlns:a16="http://schemas.microsoft.com/office/drawing/2014/main" id="{3E96CAA7-B38D-DA9B-4FA0-456E47A8C8C2}"/>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14" t="958" r="29098" b="-958"/>
          <a:stretch/>
        </p:blipFill>
        <p:spPr>
          <a:xfrm>
            <a:off x="1390650" y="2492375"/>
            <a:ext cx="2606675" cy="2232025"/>
          </a:xfrm>
        </p:spPr>
      </p:pic>
      <p:sp>
        <p:nvSpPr>
          <p:cNvPr id="3" name="Text Placeholder 2">
            <a:extLst>
              <a:ext uri="{FF2B5EF4-FFF2-40B4-BE49-F238E27FC236}">
                <a16:creationId xmlns:a16="http://schemas.microsoft.com/office/drawing/2014/main" id="{E6D28735-5210-BA7A-CC66-663EA243580F}"/>
              </a:ext>
            </a:extLst>
          </p:cNvPr>
          <p:cNvSpPr>
            <a:spLocks noGrp="1"/>
          </p:cNvSpPr>
          <p:nvPr>
            <p:ph type="body" idx="1"/>
          </p:nvPr>
        </p:nvSpPr>
        <p:spPr>
          <a:xfrm>
            <a:off x="1390119" y="4867022"/>
            <a:ext cx="2607449" cy="343061"/>
          </a:xfrm>
        </p:spPr>
        <p:txBody>
          <a:bodyPr/>
          <a:lstStyle/>
          <a:p>
            <a:r>
              <a:rPr lang="en-US" sz="2800"/>
              <a:t>MONITOR</a:t>
            </a:r>
          </a:p>
        </p:txBody>
      </p:sp>
      <p:sp>
        <p:nvSpPr>
          <p:cNvPr id="37" name="Footer Placeholder 36">
            <a:extLst>
              <a:ext uri="{FF2B5EF4-FFF2-40B4-BE49-F238E27FC236}">
                <a16:creationId xmlns:a16="http://schemas.microsoft.com/office/drawing/2014/main" id="{4F39AE71-75D5-88CA-0871-F315EF0A9344}"/>
              </a:ext>
            </a:extLst>
          </p:cNvPr>
          <p:cNvSpPr>
            <a:spLocks noGrp="1"/>
          </p:cNvSpPr>
          <p:nvPr>
            <p:ph type="ftr" sz="quarter" idx="11"/>
          </p:nvPr>
        </p:nvSpPr>
        <p:spPr/>
        <p:txBody>
          <a:bodyPr/>
          <a:lstStyle/>
          <a:p>
            <a:r>
              <a:rPr lang="en-US"/>
              <a:t>invzbl.com</a:t>
            </a:r>
          </a:p>
        </p:txBody>
      </p:sp>
      <p:sp>
        <p:nvSpPr>
          <p:cNvPr id="38" name="Slide Number Placeholder 37">
            <a:extLst>
              <a:ext uri="{FF2B5EF4-FFF2-40B4-BE49-F238E27FC236}">
                <a16:creationId xmlns:a16="http://schemas.microsoft.com/office/drawing/2014/main" id="{9E51AB17-9614-912B-879D-0956C90A44C5}"/>
              </a:ext>
            </a:extLst>
          </p:cNvPr>
          <p:cNvSpPr>
            <a:spLocks noGrp="1"/>
          </p:cNvSpPr>
          <p:nvPr>
            <p:ph type="sldNum" sz="quarter" idx="12"/>
          </p:nvPr>
        </p:nvSpPr>
        <p:spPr/>
        <p:txBody>
          <a:bodyPr/>
          <a:lstStyle/>
          <a:p>
            <a:fld id="{C94483EA-C749-4C66-985C-EBAA89AE22E7}" type="slidenum">
              <a:rPr lang="en-US" smtClean="0"/>
              <a:t>7</a:t>
            </a:fld>
            <a:endParaRPr lang="en-US"/>
          </a:p>
        </p:txBody>
      </p:sp>
      <p:sp>
        <p:nvSpPr>
          <p:cNvPr id="12" name="Text Placeholder 2">
            <a:extLst>
              <a:ext uri="{FF2B5EF4-FFF2-40B4-BE49-F238E27FC236}">
                <a16:creationId xmlns:a16="http://schemas.microsoft.com/office/drawing/2014/main" id="{5CAB1FD3-6AE6-B0F6-0736-C451E4E55E57}"/>
              </a:ext>
            </a:extLst>
          </p:cNvPr>
          <p:cNvSpPr txBox="1">
            <a:spLocks/>
          </p:cNvSpPr>
          <p:nvPr/>
        </p:nvSpPr>
        <p:spPr>
          <a:xfrm>
            <a:off x="4792275" y="4867022"/>
            <a:ext cx="2607449" cy="34306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t>MANAGE</a:t>
            </a:r>
          </a:p>
        </p:txBody>
      </p:sp>
      <p:sp>
        <p:nvSpPr>
          <p:cNvPr id="13" name="Text Placeholder 2">
            <a:extLst>
              <a:ext uri="{FF2B5EF4-FFF2-40B4-BE49-F238E27FC236}">
                <a16:creationId xmlns:a16="http://schemas.microsoft.com/office/drawing/2014/main" id="{12A1ED86-FC44-57F4-9282-9A27862ED3F2}"/>
              </a:ext>
            </a:extLst>
          </p:cNvPr>
          <p:cNvSpPr txBox="1">
            <a:spLocks/>
          </p:cNvSpPr>
          <p:nvPr/>
        </p:nvSpPr>
        <p:spPr>
          <a:xfrm>
            <a:off x="8194430" y="4867022"/>
            <a:ext cx="2607449" cy="34306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t>MESSAGE</a:t>
            </a:r>
          </a:p>
        </p:txBody>
      </p:sp>
      <p:sp>
        <p:nvSpPr>
          <p:cNvPr id="39" name="Text Placeholder 20">
            <a:extLst>
              <a:ext uri="{FF2B5EF4-FFF2-40B4-BE49-F238E27FC236}">
                <a16:creationId xmlns:a16="http://schemas.microsoft.com/office/drawing/2014/main" id="{C037B953-B17B-403F-1846-1FD161139016}"/>
              </a:ext>
            </a:extLst>
          </p:cNvPr>
          <p:cNvSpPr txBox="1">
            <a:spLocks/>
          </p:cNvSpPr>
          <p:nvPr/>
        </p:nvSpPr>
        <p:spPr>
          <a:xfrm>
            <a:off x="4792276" y="4474097"/>
            <a:ext cx="2607448" cy="99516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900" kern="1200" spc="150" baseline="0" dirty="0" smtClean="0">
                <a:solidFill>
                  <a:schemeClr val="accent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000"/>
          </a:p>
        </p:txBody>
      </p:sp>
    </p:spTree>
    <p:extLst>
      <p:ext uri="{BB962C8B-B14F-4D97-AF65-F5344CB8AC3E}">
        <p14:creationId xmlns:p14="http://schemas.microsoft.com/office/powerpoint/2010/main" val="239919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2D41-2D0E-5254-0509-A3AA8A6CBA64}"/>
              </a:ext>
            </a:extLst>
          </p:cNvPr>
          <p:cNvSpPr>
            <a:spLocks noGrp="1"/>
          </p:cNvSpPr>
          <p:nvPr>
            <p:ph type="title"/>
          </p:nvPr>
        </p:nvSpPr>
        <p:spPr>
          <a:xfrm>
            <a:off x="1885156" y="328247"/>
            <a:ext cx="8421688" cy="1889494"/>
          </a:xfrm>
        </p:spPr>
        <p:txBody>
          <a:bodyPr>
            <a:normAutofit/>
          </a:bodyPr>
          <a:lstStyle/>
          <a:p>
            <a:r>
              <a:rPr lang="en-US" sz="4800">
                <a:solidFill>
                  <a:srgbClr val="7BADD3"/>
                </a:solidFill>
              </a:rPr>
              <a:t>HOW TO DO IT</a:t>
            </a:r>
            <a:endParaRPr lang="en-US" sz="4800"/>
          </a:p>
        </p:txBody>
      </p:sp>
      <p:sp>
        <p:nvSpPr>
          <p:cNvPr id="37" name="Footer Placeholder 36">
            <a:extLst>
              <a:ext uri="{FF2B5EF4-FFF2-40B4-BE49-F238E27FC236}">
                <a16:creationId xmlns:a16="http://schemas.microsoft.com/office/drawing/2014/main" id="{4F39AE71-75D5-88CA-0871-F315EF0A9344}"/>
              </a:ext>
            </a:extLst>
          </p:cNvPr>
          <p:cNvSpPr>
            <a:spLocks noGrp="1"/>
          </p:cNvSpPr>
          <p:nvPr>
            <p:ph type="ftr" sz="quarter" idx="11"/>
          </p:nvPr>
        </p:nvSpPr>
        <p:spPr/>
        <p:txBody>
          <a:bodyPr/>
          <a:lstStyle/>
          <a:p>
            <a:r>
              <a:rPr lang="en-US"/>
              <a:t>invzbl.com</a:t>
            </a:r>
          </a:p>
        </p:txBody>
      </p:sp>
      <p:sp>
        <p:nvSpPr>
          <p:cNvPr id="38" name="Slide Number Placeholder 37">
            <a:extLst>
              <a:ext uri="{FF2B5EF4-FFF2-40B4-BE49-F238E27FC236}">
                <a16:creationId xmlns:a16="http://schemas.microsoft.com/office/drawing/2014/main" id="{9E51AB17-9614-912B-879D-0956C90A44C5}"/>
              </a:ext>
            </a:extLst>
          </p:cNvPr>
          <p:cNvSpPr>
            <a:spLocks noGrp="1"/>
          </p:cNvSpPr>
          <p:nvPr>
            <p:ph type="sldNum" sz="quarter" idx="12"/>
          </p:nvPr>
        </p:nvSpPr>
        <p:spPr/>
        <p:txBody>
          <a:bodyPr/>
          <a:lstStyle/>
          <a:p>
            <a:fld id="{C94483EA-C749-4C66-985C-EBAA89AE22E7}" type="slidenum">
              <a:rPr lang="en-US" smtClean="0"/>
              <a:t>8</a:t>
            </a:fld>
            <a:endParaRPr lang="en-US"/>
          </a:p>
        </p:txBody>
      </p:sp>
      <p:sp>
        <p:nvSpPr>
          <p:cNvPr id="39" name="Text Placeholder 20">
            <a:extLst>
              <a:ext uri="{FF2B5EF4-FFF2-40B4-BE49-F238E27FC236}">
                <a16:creationId xmlns:a16="http://schemas.microsoft.com/office/drawing/2014/main" id="{C037B953-B17B-403F-1846-1FD161139016}"/>
              </a:ext>
            </a:extLst>
          </p:cNvPr>
          <p:cNvSpPr txBox="1">
            <a:spLocks/>
          </p:cNvSpPr>
          <p:nvPr/>
        </p:nvSpPr>
        <p:spPr>
          <a:xfrm>
            <a:off x="4792276" y="4474097"/>
            <a:ext cx="2607448" cy="99516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900" kern="1200" spc="150" baseline="0" dirty="0" smtClean="0">
                <a:solidFill>
                  <a:schemeClr val="accent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000"/>
          </a:p>
        </p:txBody>
      </p:sp>
      <p:pic>
        <p:nvPicPr>
          <p:cNvPr id="62" name="Picture 61">
            <a:extLst>
              <a:ext uri="{FF2B5EF4-FFF2-40B4-BE49-F238E27FC236}">
                <a16:creationId xmlns:a16="http://schemas.microsoft.com/office/drawing/2014/main" id="{C45BF808-3D84-A44B-F680-F8C31F767F48}"/>
              </a:ext>
            </a:extLst>
          </p:cNvPr>
          <p:cNvPicPr>
            <a:picLocks noChangeAspect="1"/>
          </p:cNvPicPr>
          <p:nvPr/>
        </p:nvPicPr>
        <p:blipFill rotWithShape="1">
          <a:blip r:embed="rId3"/>
          <a:srcRect b="9276"/>
          <a:stretch/>
        </p:blipFill>
        <p:spPr>
          <a:xfrm>
            <a:off x="1436491" y="1793321"/>
            <a:ext cx="9319018" cy="3797854"/>
          </a:xfrm>
          <a:prstGeom prst="rect">
            <a:avLst/>
          </a:prstGeom>
        </p:spPr>
      </p:pic>
    </p:spTree>
    <p:extLst>
      <p:ext uri="{BB962C8B-B14F-4D97-AF65-F5344CB8AC3E}">
        <p14:creationId xmlns:p14="http://schemas.microsoft.com/office/powerpoint/2010/main" val="255284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1">
            <a:extLst>
              <a:ext uri="{FF2B5EF4-FFF2-40B4-BE49-F238E27FC236}">
                <a16:creationId xmlns:a16="http://schemas.microsoft.com/office/drawing/2014/main" id="{AB34B076-B347-6B84-DF68-DF02F5D081B8}"/>
              </a:ext>
            </a:extLst>
          </p:cNvPr>
          <p:cNvPicPr/>
          <p:nvPr/>
        </p:nvPicPr>
        <p:blipFill rotWithShape="1">
          <a:blip r:embed="rId3" cstate="print"/>
          <a:srcRect t="6147"/>
          <a:stretch/>
        </p:blipFill>
        <p:spPr>
          <a:xfrm>
            <a:off x="743291" y="1623060"/>
            <a:ext cx="5737962" cy="4407488"/>
          </a:xfrm>
          <a:prstGeom prst="rect">
            <a:avLst/>
          </a:prstGeom>
        </p:spPr>
      </p:pic>
      <p:sp>
        <p:nvSpPr>
          <p:cNvPr id="4" name="Title 3">
            <a:extLst>
              <a:ext uri="{FF2B5EF4-FFF2-40B4-BE49-F238E27FC236}">
                <a16:creationId xmlns:a16="http://schemas.microsoft.com/office/drawing/2014/main" id="{B18F39B8-8106-3211-757F-C4F5E20A773C}"/>
              </a:ext>
            </a:extLst>
          </p:cNvPr>
          <p:cNvSpPr>
            <a:spLocks noGrp="1"/>
          </p:cNvSpPr>
          <p:nvPr>
            <p:ph type="title"/>
          </p:nvPr>
        </p:nvSpPr>
        <p:spPr>
          <a:xfrm>
            <a:off x="1885156" y="297497"/>
            <a:ext cx="8421688" cy="1325563"/>
          </a:xfrm>
        </p:spPr>
        <p:txBody>
          <a:bodyPr>
            <a:normAutofit/>
          </a:bodyPr>
          <a:lstStyle/>
          <a:p>
            <a:r>
              <a:rPr lang="de-DE" sz="3600">
                <a:solidFill>
                  <a:srgbClr val="7BADD3"/>
                </a:solidFill>
              </a:rPr>
              <a:t>HEALTHY BUILDING</a:t>
            </a:r>
            <a:br>
              <a:rPr lang="de-DE" sz="3600"/>
            </a:br>
            <a:r>
              <a:rPr lang="de-DE" sz="3600"/>
              <a:t>Results &amp; SAVINGS</a:t>
            </a:r>
            <a:endParaRPr lang="en-US" sz="3600"/>
          </a:p>
        </p:txBody>
      </p:sp>
      <p:sp>
        <p:nvSpPr>
          <p:cNvPr id="15" name="Slide Number Placeholder 14">
            <a:extLst>
              <a:ext uri="{FF2B5EF4-FFF2-40B4-BE49-F238E27FC236}">
                <a16:creationId xmlns:a16="http://schemas.microsoft.com/office/drawing/2014/main" id="{9D5AD6CA-9D44-F041-E5F3-72A1E70E29D9}"/>
              </a:ext>
            </a:extLst>
          </p:cNvPr>
          <p:cNvSpPr>
            <a:spLocks noGrp="1"/>
          </p:cNvSpPr>
          <p:nvPr>
            <p:ph type="sldNum" sz="quarter" idx="12"/>
          </p:nvPr>
        </p:nvSpPr>
        <p:spPr/>
        <p:txBody>
          <a:bodyPr/>
          <a:lstStyle/>
          <a:p>
            <a:fld id="{C94483EA-C749-4C66-985C-EBAA89AE22E7}" type="slidenum">
              <a:rPr lang="en-US" smtClean="0"/>
              <a:t>9</a:t>
            </a:fld>
            <a:endParaRPr lang="en-US"/>
          </a:p>
        </p:txBody>
      </p:sp>
      <p:sp>
        <p:nvSpPr>
          <p:cNvPr id="44" name="Rectangle 43">
            <a:extLst>
              <a:ext uri="{FF2B5EF4-FFF2-40B4-BE49-F238E27FC236}">
                <a16:creationId xmlns:a16="http://schemas.microsoft.com/office/drawing/2014/main" id="{57766E35-2744-7FDA-A93D-159468E1D4AD}"/>
              </a:ext>
            </a:extLst>
          </p:cNvPr>
          <p:cNvSpPr/>
          <p:nvPr/>
        </p:nvSpPr>
        <p:spPr>
          <a:xfrm>
            <a:off x="742951" y="1623059"/>
            <a:ext cx="4559300" cy="905411"/>
          </a:xfrm>
          <a:prstGeom prst="rect">
            <a:avLst/>
          </a:prstGeom>
          <a:solidFill>
            <a:srgbClr val="7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BADD3"/>
              </a:solidFill>
            </a:endParaRPr>
          </a:p>
        </p:txBody>
      </p:sp>
      <p:pic>
        <p:nvPicPr>
          <p:cNvPr id="3" name="object 10">
            <a:extLst>
              <a:ext uri="{FF2B5EF4-FFF2-40B4-BE49-F238E27FC236}">
                <a16:creationId xmlns:a16="http://schemas.microsoft.com/office/drawing/2014/main" id="{42835C86-FD77-0A1F-4D4A-F0A821ADF50F}"/>
              </a:ext>
            </a:extLst>
          </p:cNvPr>
          <p:cNvPicPr/>
          <p:nvPr/>
        </p:nvPicPr>
        <p:blipFill rotWithShape="1">
          <a:blip r:embed="rId4" cstate="print"/>
          <a:srcRect l="51041" t="32266" r="2335" b="6642"/>
          <a:stretch/>
        </p:blipFill>
        <p:spPr>
          <a:xfrm>
            <a:off x="6667500" y="3857593"/>
            <a:ext cx="4559300" cy="2172955"/>
          </a:xfrm>
          <a:prstGeom prst="rect">
            <a:avLst/>
          </a:prstGeom>
        </p:spPr>
      </p:pic>
      <p:pic>
        <p:nvPicPr>
          <p:cNvPr id="5" name="object 10">
            <a:extLst>
              <a:ext uri="{FF2B5EF4-FFF2-40B4-BE49-F238E27FC236}">
                <a16:creationId xmlns:a16="http://schemas.microsoft.com/office/drawing/2014/main" id="{A96CA6DA-2F61-B8D7-CF53-6E0D17F1181D}"/>
              </a:ext>
            </a:extLst>
          </p:cNvPr>
          <p:cNvPicPr/>
          <p:nvPr/>
        </p:nvPicPr>
        <p:blipFill rotWithShape="1">
          <a:blip r:embed="rId4" cstate="print"/>
          <a:srcRect l="1852" t="32886" r="50711" b="6021"/>
          <a:stretch/>
        </p:blipFill>
        <p:spPr>
          <a:xfrm>
            <a:off x="6667500" y="1623059"/>
            <a:ext cx="4559300" cy="2172955"/>
          </a:xfrm>
          <a:prstGeom prst="rect">
            <a:avLst/>
          </a:prstGeom>
        </p:spPr>
      </p:pic>
      <p:sp>
        <p:nvSpPr>
          <p:cNvPr id="6" name="Text Placeholder 4">
            <a:extLst>
              <a:ext uri="{FF2B5EF4-FFF2-40B4-BE49-F238E27FC236}">
                <a16:creationId xmlns:a16="http://schemas.microsoft.com/office/drawing/2014/main" id="{74398F8F-4368-7C40-BE19-B565E96AD881}"/>
              </a:ext>
            </a:extLst>
          </p:cNvPr>
          <p:cNvSpPr txBox="1">
            <a:spLocks/>
          </p:cNvSpPr>
          <p:nvPr/>
        </p:nvSpPr>
        <p:spPr>
          <a:xfrm>
            <a:off x="1797391" y="1948862"/>
            <a:ext cx="5433204" cy="3651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rgbClr val="001B37"/>
                </a:solidFill>
              </a:rPr>
              <a:t>Case Study #1</a:t>
            </a:r>
          </a:p>
        </p:txBody>
      </p:sp>
    </p:spTree>
    <p:extLst>
      <p:ext uri="{BB962C8B-B14F-4D97-AF65-F5344CB8AC3E}">
        <p14:creationId xmlns:p14="http://schemas.microsoft.com/office/powerpoint/2010/main" val="436750949"/>
      </p:ext>
    </p:extLst>
  </p:cSld>
  <p:clrMapOvr>
    <a:masterClrMapping/>
  </p:clrMapOvr>
</p:sld>
</file>

<file path=ppt/theme/theme1.xml><?xml version="1.0" encoding="utf-8"?>
<a:theme xmlns:a="http://schemas.openxmlformats.org/drawingml/2006/main" name="INVZBL Powerpoint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venir Black"/>
        <a:ea typeface=""/>
        <a:cs typeface=""/>
      </a:majorFont>
      <a:minorFont>
        <a:latin typeface="Aveni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VZBL Powerpoint Theme" id="{CA1B8476-1DCA-4D14-AF33-7F89123C264A}" vid="{AE47FAC4-ABE9-4076-AFD0-68D7B3404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INVZBL Powerpoint Theme</Template>
  <TotalTime>2</TotalTime>
  <Words>2388</Words>
  <Application>Microsoft Office PowerPoint</Application>
  <PresentationFormat>Widescreen</PresentationFormat>
  <Paragraphs>136</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Black</vt:lpstr>
      <vt:lpstr>Avenir Book</vt:lpstr>
      <vt:lpstr>Avenir Next LT Pro</vt:lpstr>
      <vt:lpstr>Calibri</vt:lpstr>
      <vt:lpstr>INVZBL Powerpoint Theme</vt:lpstr>
      <vt:lpstr>healthy buildings OF THE FUTURE, TODAY</vt:lpstr>
      <vt:lpstr>Status Quo: The Problem</vt:lpstr>
      <vt:lpstr>Planned ESSER SPENDINg FY 2023</vt:lpstr>
      <vt:lpstr>THE PROBLEM (continued):</vt:lpstr>
      <vt:lpstr>HEALTHY BUILDINGS</vt:lpstr>
      <vt:lpstr>Benefits of a #HealthyBuilding</vt:lpstr>
      <vt:lpstr>HOW TO:  HEALTHY BUILDINGS</vt:lpstr>
      <vt:lpstr>HOW TO DO IT</vt:lpstr>
      <vt:lpstr>HEALTHY BUILDING Results &amp; SAVINGS</vt:lpstr>
      <vt:lpstr>HEALTHY BUILDING Results &amp; Savings</vt:lpstr>
      <vt:lpstr>People are happier in a healthy building</vt:lpstr>
      <vt:lpstr>More Employee Comments</vt:lpstr>
      <vt:lpstr>The results show  that health, well-being, and  energy efficiency can be  optimized together.  Take Your first step to a Healthy Building.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Corcoran</dc:creator>
  <cp:lastModifiedBy>Chris McDowell</cp:lastModifiedBy>
  <cp:revision>3</cp:revision>
  <dcterms:created xsi:type="dcterms:W3CDTF">2022-11-30T18:50:34Z</dcterms:created>
  <dcterms:modified xsi:type="dcterms:W3CDTF">2023-05-11T16:14:12Z</dcterms:modified>
</cp:coreProperties>
</file>